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6pPr>
    <a:lvl7pPr marL="27432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7pPr>
    <a:lvl8pPr marL="32004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8pPr>
    <a:lvl9pPr marL="3657600" indent="0" algn="l" defTabSz="914400">
      <a:defRPr sz="18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4572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9144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3716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8288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2860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6pPr>
      <a:lvl7pPr marL="27432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7pPr>
      <a:lvl8pPr marL="32004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8pPr>
      <a:lvl9pPr marL="3657600" algn="l">
        <a:buNone/>
        <a:defRPr sz="18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5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244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 t="2203" b="2203"/>
          <a:stretch>
            <a:fillRect/>
          </a:stretch>
        </p:blipFill>
        <p:spPr>
          <a:xfrm>
            <a:off x="7239000" y="704850"/>
            <a:ext cx="3714750" cy="1524000"/>
          </a:xfrm>
          <a:prstGeom prst="roundRect">
            <a:avLst>
              <a:gd name="adj" fmla="val 5000"/>
            </a:avLst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t="5402" b="5402"/>
          <a:stretch>
            <a:fillRect/>
          </a:stretch>
        </p:blipFill>
        <p:spPr>
          <a:xfrm>
            <a:off x="7239000" y="2457450"/>
            <a:ext cx="3714750" cy="1524000"/>
          </a:xfrm>
          <a:prstGeom prst="roundRect">
            <a:avLst>
              <a:gd name="adj" fmla="val 5000"/>
            </a:avLst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13469" b="13469"/>
          <a:stretch>
            <a:fillRect/>
          </a:stretch>
        </p:blipFill>
        <p:spPr>
          <a:xfrm>
            <a:off x="7239000" y="4210050"/>
            <a:ext cx="3714750" cy="1524000"/>
          </a:xfrm>
          <a:prstGeom prst="roundRect">
            <a:avLst>
              <a:gd name="adj" fmla="val 5000"/>
            </a:avLst>
          </a:prstGeom>
        </p:spPr>
      </p:pic>
      <p:sp>
        <p:nvSpPr>
          <p:cNvPr id="4" name="矩形 3"/>
          <p:cNvSpPr>
            <a:spLocks noGrp="1"/>
          </p:cNvSpPr>
          <p:nvPr/>
        </p:nvSpPr>
        <p:spPr>
          <a:xfrm>
            <a:off x="6762750" y="0"/>
            <a:ext cx="5429250" cy="6858000"/>
          </a:xfrm>
          <a:prstGeom prst="rect">
            <a:avLst/>
          </a:prstGeom>
          <a:ln w="0">
            <a:noFill/>
            <a:prstDash val="solid"/>
          </a:ln>
        </p:spPr>
      </p:sp>
      <p:sp>
        <p:nvSpPr>
          <p:cNvPr id="5" name="矩形 4"/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noFill/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723900" y="628650"/>
            <a:ext cx="5715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3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光核个人课题三 · AI 赋能游戏项目管理</a:t>
            </a:r>
            <a:endParaRPr sz="1350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685800" y="1390650"/>
            <a:ext cx="5334000" cy="1257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9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39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从核心玩家到</a:t>
            </a:r>
            <a:endParaRPr sz="39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39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39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项目管理者</a:t>
            </a:r>
            <a:endParaRPr sz="39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723900" y="3086100"/>
            <a:ext cx="5905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875" b="1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赋能 IP 动作 PVP 手游版本管理方案</a:t>
            </a:r>
            <a:endParaRPr sz="1875" b="1">
              <a:solidFill>
                <a:srgbClr val="DCEE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723900" y="3695700"/>
            <a:ext cx="5715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C7DAE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00" b="0">
                <a:solidFill>
                  <a:srgbClr val="C7DAE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以《火影忍者手游》式角色制动作竞技产品为蓝本</a:t>
            </a:r>
            <a:endParaRPr sz="1500" b="0">
              <a:solidFill>
                <a:srgbClr val="C7DAE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723900" y="4610100"/>
            <a:ext cx="590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AFC6D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AFC6D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本方案为虚拟项目推演，不假设掌握真实商业项目内部数据。</a:t>
            </a:r>
            <a:endParaRPr sz="1275" b="0">
              <a:solidFill>
                <a:srgbClr val="AFC6D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1123950" y="5105400"/>
            <a:ext cx="9944100" cy="514350"/>
          </a:xfrm>
          <a:prstGeom prst="roundRect">
            <a:avLst>
              <a:gd name="adj" fmla="val 14815"/>
            </a:avLst>
          </a:prstGeom>
          <a:solidFill>
            <a:srgbClr val="102A49"/>
          </a:solidFill>
          <a:ln w="9525">
            <a:solidFill>
              <a:srgbClr val="315879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1428750" y="52673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阅读提示</a:t>
            </a:r>
            <a:endParaRPr sz="1050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495550" y="523875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阅读顺序：选题依据 -&gt; 48h 接手 SOP -&gt; 冲突决策 -&gt; Codex 风险监控 -&gt; 复盘 Roadmap。</a:t>
            </a:r>
            <a:endParaRPr sz="1125" b="0">
              <a:solidFill>
                <a:srgbClr val="DCEE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723900" y="5848350"/>
            <a:ext cx="4000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AFC6D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AFC6D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左涵俊｜四川大学 2029 届</a:t>
            </a:r>
            <a:endParaRPr sz="1275" b="0">
              <a:solidFill>
                <a:srgbClr val="AFC6D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版本指标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从热度回到可管理信号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新人 PM 不能只看 DAU，也不能只看社区骂声，要把信号分类。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00100" y="1676400"/>
            <a:ext cx="10668000" cy="3467100"/>
          </a:xfrm>
          <a:prstGeom prst="roundRect">
            <a:avLst>
              <a:gd name="adj" fmla="val 2198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00100" y="1676400"/>
            <a:ext cx="1905000" cy="4953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895350" y="1809750"/>
            <a:ext cx="1714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指标类别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705100" y="1676400"/>
            <a:ext cx="4191000" cy="4953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2800350" y="1809750"/>
            <a:ext cx="4000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观察指标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6896100" y="1676400"/>
            <a:ext cx="4572000" cy="4953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991350" y="1809750"/>
            <a:ext cx="438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用途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95350" y="22574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活跃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800350" y="22574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DAU、WAU、回流人数、活动参与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6991350" y="22574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判断版本是否把用户拉回来了，而不是只看开服热度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800100" y="2667000"/>
            <a:ext cx="1905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895350" y="27527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留存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2705100" y="2667000"/>
            <a:ext cx="4191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2800350" y="27527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次日 / 7 日、新手完成率、教学完成率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896100" y="2667000"/>
            <a:ext cx="4572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6991350" y="27527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判断新用户是否被信息量或匹配体验劝退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800100" y="3162300"/>
            <a:ext cx="1905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895350" y="32480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PVP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2705100" y="3162300"/>
            <a:ext cx="4191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2800350" y="32480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排位参与、胜率分布、退出率、禁用率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6896100" y="3162300"/>
            <a:ext cx="4572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6991350" y="32480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判断玩法健康度和新角色是否破坏环境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800100" y="3657600"/>
            <a:ext cx="1905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895350" y="37433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2705100" y="3657600"/>
            <a:ext cx="4191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2800350" y="37433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获取率、使用率、争议热度、内容产出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6896100" y="3657600"/>
            <a:ext cx="4572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6991350" y="37433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判断角色是否既有商业吸引力又有可持续口碑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800100" y="4152900"/>
            <a:ext cx="1905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895350" y="42386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2705100" y="4152900"/>
            <a:ext cx="4191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2800350" y="42386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Bug、崩溃、阻塞问题、QA 返工量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6896100" y="4152900"/>
            <a:ext cx="4572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6991350" y="42386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判断交付风险是否影响提测、审核和版本承诺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矩形 38"/>
          <p:cNvSpPr>
            <a:spLocks noGrp="1"/>
          </p:cNvSpPr>
          <p:nvPr/>
        </p:nvSpPr>
        <p:spPr>
          <a:xfrm>
            <a:off x="800100" y="4648200"/>
            <a:ext cx="1905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895350" y="4733925"/>
            <a:ext cx="1714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舆情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矩形 40"/>
          <p:cNvSpPr>
            <a:spLocks noGrp="1"/>
          </p:cNvSpPr>
          <p:nvPr/>
        </p:nvSpPr>
        <p:spPr>
          <a:xfrm>
            <a:off x="2705100" y="4648200"/>
            <a:ext cx="4191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2" name="矩形 41"/>
          <p:cNvSpPr>
            <a:spLocks noGrp="1"/>
          </p:cNvSpPr>
          <p:nvPr/>
        </p:nvSpPr>
        <p:spPr>
          <a:xfrm>
            <a:off x="2800350" y="4733925"/>
            <a:ext cx="4000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正负面反馈、热词、攻略/视频传播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矩形 42"/>
          <p:cNvSpPr>
            <a:spLocks noGrp="1"/>
          </p:cNvSpPr>
          <p:nvPr/>
        </p:nvSpPr>
        <p:spPr>
          <a:xfrm>
            <a:off x="6896100" y="4648200"/>
            <a:ext cx="4572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4" name="矩形 43"/>
          <p:cNvSpPr>
            <a:spLocks noGrp="1"/>
          </p:cNvSpPr>
          <p:nvPr/>
        </p:nvSpPr>
        <p:spPr>
          <a:xfrm>
            <a:off x="6991350" y="4733925"/>
            <a:ext cx="4381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判断是否需要运营回应、热修或下版本补救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圆角矩形 44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46" name="矩形 45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矩形 46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 小时内不追求完整数据分析，而是先抓出能指导会议、排期和风险升级的管理信号。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矩形 47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9" name="矩形 48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48h SOP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从项目扫盲到版本推进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 小时内不追求完全掌握项目，而是产出能支持下一场版本会的认知包和风险清单。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1143000" y="2533650"/>
            <a:ext cx="9906000" cy="38100"/>
          </a:xfrm>
          <a:prstGeom prst="rect">
            <a:avLst/>
          </a:prstGeom>
          <a:solidFill>
            <a:srgbClr val="C8D8EA"/>
          </a:solidFill>
          <a:ln w="0">
            <a:noFill/>
            <a:prstDash val="solid"/>
          </a:ln>
        </p:spPr>
      </p:sp>
      <p:sp>
        <p:nvSpPr>
          <p:cNvPr id="6" name="椭圆 5"/>
          <p:cNvSpPr>
            <a:spLocks noGrp="1"/>
          </p:cNvSpPr>
          <p:nvPr/>
        </p:nvSpPr>
        <p:spPr>
          <a:xfrm>
            <a:off x="990600" y="2381250"/>
            <a:ext cx="304800" cy="304800"/>
          </a:xfrm>
          <a:prstGeom prst="ellipse">
            <a:avLst/>
          </a:prstGeom>
          <a:solidFill>
            <a:srgbClr val="1D5EA8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477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0-4h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191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项目整体认知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 1 页速览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椭圆 8"/>
          <p:cNvSpPr>
            <a:spLocks noGrp="1"/>
          </p:cNvSpPr>
          <p:nvPr/>
        </p:nvSpPr>
        <p:spPr>
          <a:xfrm>
            <a:off x="2971800" y="2381250"/>
            <a:ext cx="304800" cy="304800"/>
          </a:xfrm>
          <a:prstGeom prst="ellipse">
            <a:avLst/>
          </a:prstGeom>
          <a:solidFill>
            <a:srgbClr val="12A8D8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26289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4-12h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24003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游戏吸引力与用户对象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体验地图 + 用户画像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椭圆 11"/>
          <p:cNvSpPr>
            <a:spLocks noGrp="1"/>
          </p:cNvSpPr>
          <p:nvPr/>
        </p:nvSpPr>
        <p:spPr>
          <a:xfrm>
            <a:off x="4953000" y="2381250"/>
            <a:ext cx="304800" cy="304800"/>
          </a:xfrm>
          <a:prstGeom prst="ellipse">
            <a:avLst/>
          </a:prstGeom>
          <a:solidFill>
            <a:srgbClr val="17885A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46101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12-20h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3815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版本范围与需求池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清单 + 负责人表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椭圆 14"/>
          <p:cNvSpPr>
            <a:spLocks noGrp="1"/>
          </p:cNvSpPr>
          <p:nvPr/>
        </p:nvSpPr>
        <p:spPr>
          <a:xfrm>
            <a:off x="6934200" y="2381250"/>
            <a:ext cx="304800" cy="304800"/>
          </a:xfrm>
          <a:prstGeom prst="ellipse">
            <a:avLst/>
          </a:prstGeom>
          <a:solidFill>
            <a:srgbClr val="F0A51A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65913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20-30h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63627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竞品与外部舆情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摘要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椭圆 17"/>
          <p:cNvSpPr>
            <a:spLocks noGrp="1"/>
          </p:cNvSpPr>
          <p:nvPr/>
        </p:nvSpPr>
        <p:spPr>
          <a:xfrm>
            <a:off x="8915400" y="2381250"/>
            <a:ext cx="304800" cy="304800"/>
          </a:xfrm>
          <a:prstGeom prst="ellipse">
            <a:avLst/>
          </a:prstGeom>
          <a:solidFill>
            <a:srgbClr val="D94E45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85725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30-40h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3439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风险识别与优先级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 风险清单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椭圆 20"/>
          <p:cNvSpPr>
            <a:spLocks noGrp="1"/>
          </p:cNvSpPr>
          <p:nvPr/>
        </p:nvSpPr>
        <p:spPr>
          <a:xfrm>
            <a:off x="10896600" y="2381250"/>
            <a:ext cx="304800" cy="304800"/>
          </a:xfrm>
          <a:prstGeom prst="ellipse">
            <a:avLst/>
          </a:prstGeom>
          <a:solidFill>
            <a:srgbClr val="0A2442"/>
          </a:solidFill>
          <a:ln w="28575">
            <a:solidFill>
              <a:srgbClr val="FFFFFF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10553700" y="2800350"/>
            <a:ext cx="9906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40-48h</a:t>
            </a:r>
            <a:endParaRPr sz="11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10325100" y="3086100"/>
            <a:ext cx="14478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跨部门对齐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认知包 + 推进计划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圆角矩形 23"/>
          <p:cNvSpPr>
            <a:spLocks noGrp="1"/>
          </p:cNvSpPr>
          <p:nvPr/>
        </p:nvSpPr>
        <p:spPr>
          <a:xfrm>
            <a:off x="1524000" y="4953000"/>
            <a:ext cx="9144000" cy="685800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847850" y="5143500"/>
            <a:ext cx="1333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48h 交付物</a:t>
            </a:r>
            <a:endParaRPr sz="13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3238500" y="5086350"/>
            <a:ext cx="6858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页项目速览、核心体验地图、用户画像、需求池负责人表、Top 风险清单、下一场版本会问题清单；这些材料服务版本推进，而不是单纯交作业。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SOP 前半段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0-20h：建立项目认知与版本范围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把“项目为什么成立”和“当前版本要交付什么”先看清。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95350" y="2038350"/>
            <a:ext cx="3048000" cy="257175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95350" y="2038350"/>
            <a:ext cx="47625" cy="257175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1104900" y="219075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0-4h 项目整体认知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1104900" y="2552700"/>
            <a:ext cx="26289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输入：立项文档、版本会纪要、指标简报、当前需求池。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AI：压缩项目定位、版本目标、已知风险和关键名词。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PM：确认 IP / PVP / 运营三类目标是否被混在一起。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输出：项目 1 页速览。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4610100" y="2038350"/>
            <a:ext cx="3048000" cy="257175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610100" y="2038350"/>
            <a:ext cx="47625" cy="257175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819650" y="219075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4-12h 用户与吸引力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819650" y="2552700"/>
            <a:ext cx="26289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输入：玩家评论、社区热词、核心玩法体验、竞品舆情。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AI：把反馈按用户类型和情绪归类。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PM：区分 IP 粉、核心 PVP、新手/回流各自诉求。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输出：核心体验地图 + 用户画像。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8324850" y="2038350"/>
            <a:ext cx="3048000" cy="2571750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324850" y="2038350"/>
            <a:ext cx="47625" cy="2571750"/>
          </a:xfrm>
          <a:prstGeom prst="rect">
            <a:avLst/>
          </a:prstGeom>
          <a:solidFill>
            <a:srgbClr val="17885A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534400" y="219075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12-20h 需求池</a:t>
            </a:r>
            <a:endParaRPr sz="1575" b="1">
              <a:solidFill>
                <a:srgbClr val="17885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534400" y="2552700"/>
            <a:ext cx="26289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输入：版本需求、负责人、依赖、排期和 QA 范围。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AI：生成需求表、依赖关系和缺口提醒。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PM：判断必保、可降级、可延期，识别谁需要拍板。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输出：需求清单 + 负责人表。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 20 小时的关键不是提建议，而是把项目、用户、版本范围先整理到团队可共同确认的状态。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SOP 后半段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20-48h：外部舆情、风险判断与团队对齐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后半段重点是把信息转化为风险排序和下一场版本会的问题。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781050" y="1809750"/>
            <a:ext cx="3143250" cy="2952750"/>
          </a:xfrm>
          <a:prstGeom prst="roundRect">
            <a:avLst>
              <a:gd name="adj" fmla="val 258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781050" y="1809750"/>
            <a:ext cx="47625" cy="295275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990600" y="196215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20-30h 竞品与舆情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990600" y="2324100"/>
            <a:ext cx="27241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看外部压力不是为了写竞品分析，而是判断当前版本是否需要调整表达、补充教学或提前解释。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输出：竞品/社区摘要 + 影响判断。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4514850" y="1809750"/>
            <a:ext cx="3143250" cy="2952750"/>
          </a:xfrm>
          <a:prstGeom prst="roundRect">
            <a:avLst>
              <a:gd name="adj" fmla="val 258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514850" y="1809750"/>
            <a:ext cx="47625" cy="2952750"/>
          </a:xfrm>
          <a:prstGeom prst="rect">
            <a:avLst/>
          </a:prstGeom>
          <a:solidFill>
            <a:srgbClr val="D94E45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724400" y="196215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30-40h 风险识别</a:t>
            </a:r>
            <a:endParaRPr sz="1575" b="1">
              <a:solidFill>
                <a:srgbClr val="D94E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724400" y="2324100"/>
            <a:ext cx="27241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把风险分成当前版本风险和长期产品风险：提测、QA、运营预告、核心体验、新手门槛、原创方向。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输出：Top 风险清单 + 优先级。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8248650" y="1809750"/>
            <a:ext cx="3143250" cy="2952750"/>
          </a:xfrm>
          <a:prstGeom prst="roundRect">
            <a:avLst>
              <a:gd name="adj" fmla="val 258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248650" y="1809750"/>
            <a:ext cx="47625" cy="29527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458200" y="196215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40-48h 对齐与行动</a:t>
            </a:r>
            <a:endParaRPr sz="1575" b="1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458200" y="2324100"/>
            <a:ext cx="27241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把前 40 小时的信息整理成团队能用的认知包，明确下一场会要问什么、找谁确认、何时升级制作人。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输出：版本推进计划。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 28 小时要把信息转成行动：哪些风险马上影响提测，哪些问题需要会议确认，哪些取舍要升级。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与 PM 边界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负责放大信息处理能力，PM 负责判断和取舍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难点不在生成表格，而在判断当前版本服务谁、保什么、砍什么、何时升级风险。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19150" y="1752600"/>
            <a:ext cx="10763250" cy="342900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19150" y="1752600"/>
            <a:ext cx="2000250" cy="5715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914400" y="1885950"/>
            <a:ext cx="1809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环节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819400" y="1752600"/>
            <a:ext cx="4095750" cy="5715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2914650" y="1885950"/>
            <a:ext cx="3905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更适合做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6915150" y="1752600"/>
            <a:ext cx="4667250" cy="5715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7010400" y="1885950"/>
            <a:ext cx="447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必须判断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14400" y="2409825"/>
            <a:ext cx="1809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文档整理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914650" y="2409825"/>
            <a:ext cx="3905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摘要、结构化、提取重复信息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7010400" y="2409825"/>
            <a:ext cx="4476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哪些与版本目标相关，哪些只是背景材料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819150" y="2895600"/>
            <a:ext cx="2000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914400" y="2981325"/>
            <a:ext cx="1809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用户舆情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2819400" y="2895600"/>
            <a:ext cx="4095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2914650" y="2981325"/>
            <a:ext cx="3905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分类、热词、正负面聚合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915150" y="2895600"/>
            <a:ext cx="4667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7010400" y="2981325"/>
            <a:ext cx="4476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反馈是否来自目标用户，是否被社区情绪放大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819150" y="3467100"/>
            <a:ext cx="2000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914400" y="3552825"/>
            <a:ext cx="1809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需求池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2819400" y="3467100"/>
            <a:ext cx="4095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2914650" y="3552825"/>
            <a:ext cx="3905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表格、依赖、负责人缺口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6915150" y="3467100"/>
            <a:ext cx="4667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7010400" y="3552825"/>
            <a:ext cx="4476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优先级、取舍、谁需要承担结果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819150" y="4038600"/>
            <a:ext cx="2000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914400" y="4124325"/>
            <a:ext cx="1809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风险识别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2819400" y="4038600"/>
            <a:ext cx="4095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2914650" y="4124325"/>
            <a:ext cx="3905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生成候选风险和提醒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6915150" y="4038600"/>
            <a:ext cx="4667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7010400" y="4124325"/>
            <a:ext cx="4476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是否升级、降级、延期，何时影响提测和上线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819150" y="4610100"/>
            <a:ext cx="2000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914400" y="4695825"/>
            <a:ext cx="1809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会议材料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2819400" y="4610100"/>
            <a:ext cx="4095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2914650" y="4695825"/>
            <a:ext cx="3905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纪要、行动项、待确认清单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6915150" y="4610100"/>
            <a:ext cx="4667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7010400" y="4695825"/>
            <a:ext cx="44767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沟通对象、拍板路径和会后推进节奏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圆角矩形 38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矩形 40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可以扩大信息处理速度，但版本目标、用户取舍、风险升级和责任沟通必须由 PM 承担。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矩形 41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冲突原则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冲刺期 PM 的判断原则：保目标、控范围、护关系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不一定拥有最终拍板权，但必须把信息、风险和备选方案整理清楚。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1428750" y="1695450"/>
            <a:ext cx="10477500" cy="3543300"/>
          </a:xfrm>
          <a:prstGeom prst="roundRect">
            <a:avLst>
              <a:gd name="adj" fmla="val 215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1428750" y="1695450"/>
            <a:ext cx="1238250" cy="5905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1524000" y="1828800"/>
            <a:ext cx="1047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优先级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667000" y="1695450"/>
            <a:ext cx="3905250" cy="5905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2762250" y="1828800"/>
            <a:ext cx="3714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判断标准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6572250" y="1695450"/>
            <a:ext cx="5334000" cy="5905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667500" y="1828800"/>
            <a:ext cx="5143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动作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1524000" y="2371725"/>
            <a:ext cx="1047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P0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2762250" y="2371725"/>
            <a:ext cx="3714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影响提交或严重质量事故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6667500" y="237172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立即升级制作人，冻结低优需求，明确责任人和时间点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1428750" y="2876550"/>
            <a:ext cx="1238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1524000" y="2962275"/>
            <a:ext cx="1047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P1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2667000" y="287655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2762250" y="2962275"/>
            <a:ext cx="3714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影响核心玩法、PVP 平衡、新角色体验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572250" y="2876550"/>
            <a:ext cx="5334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6667500" y="29622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组织战斗/程序/QA 评审，给出保底方案和降级方案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1428750" y="3467100"/>
            <a:ext cx="1238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1524000" y="3552825"/>
            <a:ext cx="1047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P2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2667000" y="346710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2762250" y="3552825"/>
            <a:ext cx="3714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影响运营承诺、社区口碑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6572250" y="3467100"/>
            <a:ext cx="5334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6667500" y="355282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同步运营话术，判断是否热修、延期或拆分承诺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1428750" y="4057650"/>
            <a:ext cx="1238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524000" y="4143375"/>
            <a:ext cx="1047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P3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2667000" y="405765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2762250" y="4143375"/>
            <a:ext cx="3714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优化体验但不影响主目标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6572250" y="4057650"/>
            <a:ext cx="5334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6667500" y="41433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进入需求池排队，避免冲刺期扩大范围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1428750" y="4648200"/>
            <a:ext cx="1238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1524000" y="4733925"/>
            <a:ext cx="1047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P4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2667000" y="464820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2762250" y="4733925"/>
            <a:ext cx="37147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价值不明确或证据不足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6572250" y="4648200"/>
            <a:ext cx="5334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6667500" y="473392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1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暂不排期，要求补充数据或用户证据</a:t>
            </a:r>
            <a:endParaRPr sz="101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圆角矩形 38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矩形 40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这个优先级表的意义，是把冲刺期的临时争论变成可解释、可升级、可复盘的判断过程。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矩形 41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人力危机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核心程序被借调：不硬顶原计划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采取“保核心、降范围、补交接、升风险”。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47700" y="1790700"/>
            <a:ext cx="2609850" cy="2743200"/>
          </a:xfrm>
          <a:prstGeom prst="roundRect">
            <a:avLst>
              <a:gd name="adj" fmla="val 292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47700" y="1790700"/>
            <a:ext cx="47625" cy="274320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857250" y="194310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决策结论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857250" y="2305050"/>
            <a:ext cx="2190750" cy="2171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保留核心体验闭环；暂缓高风险分支；拆分可接手模块；立即升级资源风险。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不承诺“照原计划做完”，而是承诺“核心体验可交付”。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3524250" y="1790700"/>
            <a:ext cx="2609850" cy="2743200"/>
          </a:xfrm>
          <a:prstGeom prst="roundRect">
            <a:avLst>
              <a:gd name="adj" fmla="val 292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3524250" y="1790700"/>
            <a:ext cx="47625" cy="27432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3733800" y="194310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决策依据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3733800" y="2305050"/>
            <a:ext cx="2190750" cy="2171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核心程序影响战斗机制、技能判定、联调和 QA；距提交仅 3 周。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继续硬顶会把风险推迟到提测阶段爆发。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6400800" y="1790700"/>
            <a:ext cx="2609850" cy="2743200"/>
          </a:xfrm>
          <a:prstGeom prst="roundRect">
            <a:avLst>
              <a:gd name="adj" fmla="val 292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6400800" y="1790700"/>
            <a:ext cx="47625" cy="2743200"/>
          </a:xfrm>
          <a:prstGeom prst="rect">
            <a:avLst/>
          </a:prstGeom>
          <a:solidFill>
            <a:srgbClr val="D94E45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6610350" y="1943100"/>
            <a:ext cx="2190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关键风险</a:t>
            </a:r>
            <a:endParaRPr sz="1575" b="1">
              <a:solidFill>
                <a:srgbClr val="D94E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610350" y="2305050"/>
            <a:ext cx="2190750" cy="2171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手感不完整、QA 时间压缩、接手程序返工、团队责任归因。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风险不是少一个人，而是知识、代码和责任交接同时断裂。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9277350" y="1790700"/>
            <a:ext cx="2266950" cy="2743200"/>
          </a:xfrm>
          <a:prstGeom prst="roundRect">
            <a:avLst>
              <a:gd name="adj" fmla="val 336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9277350" y="1790700"/>
            <a:ext cx="47625" cy="274320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9486900" y="1943100"/>
            <a:ext cx="18478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沟通对象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486900" y="2305050"/>
            <a:ext cx="1847850" cy="2171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制作人：确认取舍。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程序负责人：重排资源。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QA：缩小测试范围。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运营：调整对外承诺。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场景的 PM 判断是：用范围降级换核心体验确定性，并把资源风险尽早摆到制作人面前。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需求争议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需求冻结后想加新功能：走变更评审，不预设具体功能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玩家呼声是重要输入，但不是直接排期。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85800" y="1714500"/>
            <a:ext cx="10953750" cy="3467100"/>
          </a:xfrm>
          <a:prstGeom prst="roundRect">
            <a:avLst>
              <a:gd name="adj" fmla="val 2198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85800" y="1714500"/>
            <a:ext cx="2857500" cy="4953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781050" y="1847850"/>
            <a:ext cx="266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评估维度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3543300" y="1714500"/>
            <a:ext cx="8096250" cy="4953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3638550" y="1847850"/>
            <a:ext cx="7905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关键问题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781050" y="22955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版本目标相关度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3638550" y="22955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是否服务当前版本目标；如果只是锦上添花，不应挤占核心交付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685800" y="27051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781050" y="27908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用户证据强度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3543300" y="2705100"/>
            <a:ext cx="8096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3638550" y="27908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是否有数据支撑，是否来自目标用户，而不是单一社区情绪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85800" y="32004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781050" y="32861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市场与竞品压力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3543300" y="3200400"/>
            <a:ext cx="8096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3638550" y="32861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是否影响外部声量，是否需要运营解释或下版本承接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85800" y="36957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781050" y="37814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 / QA 成本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3543300" y="3695700"/>
            <a:ext cx="8096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3638550" y="37814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是否新增多职能工作，是否扩大测试范围，是否影响提测节点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685800" y="41910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781050" y="42767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 / 审核 / IP 风险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3543300" y="4191000"/>
            <a:ext cx="8096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3638550" y="42767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是否回应玩家情绪，是否涉及授权、审核或原作边界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685800" y="46863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9" name="矩形 28"/>
          <p:cNvSpPr>
            <a:spLocks noGrp="1"/>
          </p:cNvSpPr>
          <p:nvPr/>
        </p:nvSpPr>
        <p:spPr>
          <a:xfrm>
            <a:off x="781050" y="4772025"/>
            <a:ext cx="2667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机会成本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3543300" y="4686300"/>
            <a:ext cx="8096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3638550" y="4772025"/>
            <a:ext cx="7905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3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会挤掉什么内容；被挤掉的内容是否更接近版本目标</a:t>
            </a:r>
            <a:endParaRPr sz="103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圆角矩形 31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33" name="矩形 32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场景的 PM 判断是：尊重玩家声音，但必须经过证据、成本、风险和机会成本的变更评审。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范围博弈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测试超预期但功能已预告：降级交付、守住承诺、后续补全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不为非核心功能牺牲质量，也不直接伤害运营承诺。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76300" y="1866900"/>
            <a:ext cx="10477500" cy="30480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76300" y="1866900"/>
            <a:ext cx="3429000" cy="7620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971550" y="2000250"/>
            <a:ext cx="3238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要保什么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305300" y="1866900"/>
            <a:ext cx="3714750" cy="7620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400550" y="2000250"/>
            <a:ext cx="3524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要砍什么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8020050" y="1866900"/>
            <a:ext cx="3333750" cy="7620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8115300" y="2000250"/>
            <a:ext cx="3143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要同步什么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971550" y="2714625"/>
            <a:ext cx="3238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玩家可感知承诺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4400550" y="2714625"/>
            <a:ext cx="3524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高测试成本分支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8115300" y="2714625"/>
            <a:ext cx="3143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运营话术与补偿预案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876300" y="339090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971550" y="3476625"/>
            <a:ext cx="3238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基础入口 / 奖励 / 主流程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4305300" y="3390900"/>
            <a:ext cx="3714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4400550" y="3476625"/>
            <a:ext cx="3524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多结局、随机交互、额外小游戏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8020050" y="3390900"/>
            <a:ext cx="3333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8115300" y="3476625"/>
            <a:ext cx="3143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QA 优先级与测试边界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876300" y="415290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971550" y="4238625"/>
            <a:ext cx="3238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核心体验与版本目标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4305300" y="4152900"/>
            <a:ext cx="3714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4400550" y="4238625"/>
            <a:ext cx="3524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非核心复杂内容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8020050" y="4152900"/>
            <a:ext cx="3333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8115300" y="4238625"/>
            <a:ext cx="3143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延期补全计划和社区解释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圆角矩形 26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场景的 PM 判断是：保玩家已经感知到的承诺，同时把复杂分支拆到后续版本或补充计划里。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会议纪要摘要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场景：需求冻结后新增功能评估会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不要全文堆纪要，只呈现真实会议里最需要对齐的五件事。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57250" y="1752600"/>
            <a:ext cx="3048000" cy="129540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990600" y="1866900"/>
            <a:ext cx="27813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会议背景</a:t>
            </a:r>
            <a:endParaRPr sz="12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990600" y="2152650"/>
            <a:ext cx="27813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版本已冻结，策划基于社区高呼声提出新增功能。会议先确认问题是否真实存在，再讨论是否进入排期。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4476750" y="1752600"/>
            <a:ext cx="3048000" cy="129540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610100" y="1866900"/>
            <a:ext cx="27813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会议目标</a:t>
            </a:r>
            <a:endParaRPr sz="12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4610100" y="2152650"/>
            <a:ext cx="27813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在保证交付前提下评估价值、成本、QA、运营、审核风险，并给出可执行的轻重方案。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8096250" y="1752600"/>
            <a:ext cx="3048000" cy="129540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8229600" y="1866900"/>
            <a:ext cx="27813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会议共识</a:t>
            </a:r>
            <a:endParaRPr sz="1275" b="1">
              <a:solidFill>
                <a:srgbClr val="17885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229600" y="2152650"/>
            <a:ext cx="27813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玩家反馈要重视，但不等于直接排期；PM 需要把反馈转成证据、风险和选项。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>
            <a:spLocks noGrp="1"/>
          </p:cNvSpPr>
          <p:nvPr/>
        </p:nvSpPr>
        <p:spPr>
          <a:xfrm>
            <a:off x="857250" y="3371850"/>
            <a:ext cx="3048000" cy="129540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990600" y="3486150"/>
            <a:ext cx="27813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决策结论</a:t>
            </a:r>
            <a:endParaRPr sz="12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990600" y="3771900"/>
            <a:ext cx="27813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进入变更评审，拆成轻量接入 / 下版本评审 / 暂不采纳三档，避免一次会议直接扩大范围。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4476750" y="3371850"/>
            <a:ext cx="3048000" cy="129540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4610100" y="3486150"/>
            <a:ext cx="27813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行动项</a:t>
            </a:r>
            <a:endParaRPr sz="1275" b="1">
              <a:solidFill>
                <a:srgbClr val="D94E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4610100" y="3771900"/>
            <a:ext cx="27813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运营整理舆情，数据验证，策划补 MVP，程序 / QA / 审核评估，PM 汇总，制作人拍板。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圆角矩形 19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会议纪要的价值不在记录谁说了什么，而在形成共同可执行的结论、行动项和拍板路径。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答题框架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题目拆解：快速接手、冲刺决策、复盘规划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本方案回答项目管理问题：新人 PM 如何借助 AI 接手、推进并复盘一个运营中版本。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952500" y="1943100"/>
            <a:ext cx="31432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952500" y="1943100"/>
            <a:ext cx="47625" cy="228600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1162050" y="209550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快速认知构建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1162050" y="2457450"/>
            <a:ext cx="27241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先把项目从“游戏印象”变成“可管理对象”：项目蓝本、认知地图、用户分层、竞品压力和 48h SOP。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4572000" y="1943100"/>
            <a:ext cx="31432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572000" y="1943100"/>
            <a:ext cx="47625" cy="22860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781550" y="209550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冲突决策与协作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781550" y="2457450"/>
            <a:ext cx="27241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围绕冲刺期最常见的三类压力做判断：核心人力被抽走、冻结后新增需求、测试超预期但已对外预告。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8191500" y="1943100"/>
            <a:ext cx="31432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191500" y="1943100"/>
            <a:ext cx="47625" cy="228600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401050" y="2095500"/>
            <a:ext cx="2724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复盘规划与制作人思维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401050" y="2457450"/>
            <a:ext cx="27241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把上线结果拆成用户、玩法、流程和团队状态，再落到 3 个月 Roadmap 与 PM/制作人边界。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1428750" y="4876800"/>
            <a:ext cx="9334500" cy="742950"/>
          </a:xfrm>
          <a:prstGeom prst="roundRect">
            <a:avLst>
              <a:gd name="adj" fmla="val 10256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1809750" y="5010150"/>
            <a:ext cx="85725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的价值放在资料整理、结构化和风险提示上；版本目标、优先级、沟通路径与最终取舍仍由 PM 负责。</a:t>
            </a:r>
            <a:endParaRPr sz="1275" b="1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选做加分项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Codex 辅助风险监控与进度追踪轻量方案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方案不增加团队填报负担，而是把已有协作痕迹转成 PM 可读的风险信号。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85800" y="1752600"/>
            <a:ext cx="3048000" cy="31242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85800" y="1752600"/>
            <a:ext cx="47625" cy="312420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895350" y="190500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895350" y="2266950"/>
            <a:ext cx="2628900" cy="2552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需求文档、进度表、GitHub 提交 / PR、Issue / Bug、会议纪要、运营舆情摘要。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原则：不额外制造填报负担，优先读取团队已有协作痕迹。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4572000" y="1752600"/>
            <a:ext cx="3048000" cy="31242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572000" y="1752600"/>
            <a:ext cx="47625" cy="31242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781550" y="190500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Codex 自动处理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781550" y="2266950"/>
            <a:ext cx="2628900" cy="2552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每日进度摘要、红黄绿风险列表、需求—提交对应表、冻结后变更提醒、QA 风险摘要、行动项追踪。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输出应短、可追踪、能被版本会直接使用。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8458200" y="1752600"/>
            <a:ext cx="3048000" cy="31242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458200" y="1752600"/>
            <a:ext cx="47625" cy="312420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667750" y="1905000"/>
            <a:ext cx="26289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判断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667750" y="2266950"/>
            <a:ext cx="2628900" cy="2552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风险是否真实；是否影响提测 / 提交 / 承诺；私下确认、版本会讨论还是升级制作人。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1125"/>
          </a:p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Codex 只提供信号，PM 负责判断信号是否值得改变计划。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Codex 的定位是把协作痕迹变成风险信号；是否改变排期、升级风险或调整承诺，仍由 PM 决定。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复盘框架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上线结果不是简单失败，而是暴露了用户与流程问题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DAU 85%、核心玩家认可、新手劝退、团队士气下降，需要一起看。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590550" y="1695450"/>
            <a:ext cx="10668000" cy="3333750"/>
          </a:xfrm>
          <a:prstGeom prst="roundRect">
            <a:avLst>
              <a:gd name="adj" fmla="val 2286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590550" y="1695450"/>
            <a:ext cx="1428750" cy="4762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85800" y="1828800"/>
            <a:ext cx="1238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维度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019300" y="1695450"/>
            <a:ext cx="3905250" cy="4762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2114550" y="1828800"/>
            <a:ext cx="3714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核心问题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5924550" y="1695450"/>
            <a:ext cx="2476500" cy="4762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019800" y="1828800"/>
            <a:ext cx="2286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参与角色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401050" y="1695450"/>
            <a:ext cx="2857500" cy="4762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496300" y="1828800"/>
            <a:ext cx="266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数据来源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685800" y="225742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目标达成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2114550" y="225742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DAU 为何只有 85%，是拉新不足、回流不足还是留存断点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019800" y="225742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PM、数据、运营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8496300" y="225742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DAU、WAU、留存、活动参与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590550" y="2647950"/>
            <a:ext cx="1428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85800" y="273367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核心玩法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2019300" y="264795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2114550" y="273367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核心玩家认可什么，是手感、强度、上限还是竞技公平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5924550" y="2647950"/>
            <a:ext cx="2476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6019800" y="273367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战斗策划、QA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8401050" y="264795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8496300" y="273367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PVP 参与、胜率、使用率、退出率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590550" y="3124200"/>
            <a:ext cx="1428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685800" y="320992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新手体验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2019300" y="312420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9" name="矩形 28"/>
          <p:cNvSpPr>
            <a:spLocks noGrp="1"/>
          </p:cNvSpPr>
          <p:nvPr/>
        </p:nvSpPr>
        <p:spPr>
          <a:xfrm>
            <a:off x="2114550" y="320992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劝退发生在哪里，是教学、资源、匹配还是信息量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5924550" y="3124200"/>
            <a:ext cx="2476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6019800" y="320992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系统、数据、社区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>
            <a:spLocks noGrp="1"/>
          </p:cNvSpPr>
          <p:nvPr/>
        </p:nvSpPr>
        <p:spPr>
          <a:xfrm>
            <a:off x="8401050" y="31242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3" name="矩形 32"/>
          <p:cNvSpPr>
            <a:spLocks noGrp="1"/>
          </p:cNvSpPr>
          <p:nvPr/>
        </p:nvSpPr>
        <p:spPr>
          <a:xfrm>
            <a:off x="8496300" y="320992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教程完成率、流失节点、评论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590550" y="3600450"/>
            <a:ext cx="1428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5" name="矩形 34"/>
          <p:cNvSpPr>
            <a:spLocks noGrp="1"/>
          </p:cNvSpPr>
          <p:nvPr/>
        </p:nvSpPr>
        <p:spPr>
          <a:xfrm>
            <a:off x="685800" y="368617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内容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矩形 35"/>
          <p:cNvSpPr>
            <a:spLocks noGrp="1"/>
          </p:cNvSpPr>
          <p:nvPr/>
        </p:nvSpPr>
        <p:spPr>
          <a:xfrm>
            <a:off x="2019300" y="360045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7" name="矩形 36"/>
          <p:cNvSpPr>
            <a:spLocks noGrp="1"/>
          </p:cNvSpPr>
          <p:nvPr/>
        </p:nvSpPr>
        <p:spPr>
          <a:xfrm>
            <a:off x="2114550" y="368617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是否符合粉丝期待，是否存在角色失真或原创边界争议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矩形 37"/>
          <p:cNvSpPr>
            <a:spLocks noGrp="1"/>
          </p:cNvSpPr>
          <p:nvPr/>
        </p:nvSpPr>
        <p:spPr>
          <a:xfrm>
            <a:off x="5924550" y="3600450"/>
            <a:ext cx="2476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9" name="矩形 38"/>
          <p:cNvSpPr>
            <a:spLocks noGrp="1"/>
          </p:cNvSpPr>
          <p:nvPr/>
        </p:nvSpPr>
        <p:spPr>
          <a:xfrm>
            <a:off x="6019800" y="368617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IP、美术、运营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矩形 39"/>
          <p:cNvSpPr>
            <a:spLocks noGrp="1"/>
          </p:cNvSpPr>
          <p:nvPr/>
        </p:nvSpPr>
        <p:spPr>
          <a:xfrm>
            <a:off x="8401050" y="360045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1" name="矩形 40"/>
          <p:cNvSpPr>
            <a:spLocks noGrp="1"/>
          </p:cNvSpPr>
          <p:nvPr/>
        </p:nvSpPr>
        <p:spPr>
          <a:xfrm>
            <a:off x="8496300" y="368617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舆情、视频、问卷、热词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矩形 41"/>
          <p:cNvSpPr>
            <a:spLocks noGrp="1"/>
          </p:cNvSpPr>
          <p:nvPr/>
        </p:nvSpPr>
        <p:spPr>
          <a:xfrm>
            <a:off x="590550" y="4076700"/>
            <a:ext cx="1428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685800" y="416242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研发过程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矩形 43"/>
          <p:cNvSpPr>
            <a:spLocks noGrp="1"/>
          </p:cNvSpPr>
          <p:nvPr/>
        </p:nvSpPr>
        <p:spPr>
          <a:xfrm>
            <a:off x="2019300" y="407670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5" name="矩形 44"/>
          <p:cNvSpPr>
            <a:spLocks noGrp="1"/>
          </p:cNvSpPr>
          <p:nvPr/>
        </p:nvSpPr>
        <p:spPr>
          <a:xfrm>
            <a:off x="2114550" y="416242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冲刺为何高压，是需求变更、人力不足还是 QA 范围失控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矩形 45"/>
          <p:cNvSpPr>
            <a:spLocks noGrp="1"/>
          </p:cNvSpPr>
          <p:nvPr/>
        </p:nvSpPr>
        <p:spPr>
          <a:xfrm>
            <a:off x="5924550" y="4076700"/>
            <a:ext cx="2476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7" name="矩形 46"/>
          <p:cNvSpPr>
            <a:spLocks noGrp="1"/>
          </p:cNvSpPr>
          <p:nvPr/>
        </p:nvSpPr>
        <p:spPr>
          <a:xfrm>
            <a:off x="6019800" y="416242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PM、程序、QA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矩形 47"/>
          <p:cNvSpPr>
            <a:spLocks noGrp="1"/>
          </p:cNvSpPr>
          <p:nvPr/>
        </p:nvSpPr>
        <p:spPr>
          <a:xfrm>
            <a:off x="8401050" y="40767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9" name="矩形 48"/>
          <p:cNvSpPr>
            <a:spLocks noGrp="1"/>
          </p:cNvSpPr>
          <p:nvPr/>
        </p:nvSpPr>
        <p:spPr>
          <a:xfrm>
            <a:off x="8496300" y="416242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排期、Bug、变更记录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矩形 49"/>
          <p:cNvSpPr>
            <a:spLocks noGrp="1"/>
          </p:cNvSpPr>
          <p:nvPr/>
        </p:nvSpPr>
        <p:spPr>
          <a:xfrm>
            <a:off x="590550" y="4552950"/>
            <a:ext cx="1428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51" name="矩形 50"/>
          <p:cNvSpPr>
            <a:spLocks noGrp="1"/>
          </p:cNvSpPr>
          <p:nvPr/>
        </p:nvSpPr>
        <p:spPr>
          <a:xfrm>
            <a:off x="685800" y="4638675"/>
            <a:ext cx="1238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团队状态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矩形 51"/>
          <p:cNvSpPr>
            <a:spLocks noGrp="1"/>
          </p:cNvSpPr>
          <p:nvPr/>
        </p:nvSpPr>
        <p:spPr>
          <a:xfrm>
            <a:off x="2019300" y="4552950"/>
            <a:ext cx="3905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53" name="矩形 52"/>
          <p:cNvSpPr>
            <a:spLocks noGrp="1"/>
          </p:cNvSpPr>
          <p:nvPr/>
        </p:nvSpPr>
        <p:spPr>
          <a:xfrm>
            <a:off x="2114550" y="4638675"/>
            <a:ext cx="37147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士气为何下降，是否需要调整节奏、复盘方式和沟通机制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矩形 53"/>
          <p:cNvSpPr>
            <a:spLocks noGrp="1"/>
          </p:cNvSpPr>
          <p:nvPr/>
        </p:nvSpPr>
        <p:spPr>
          <a:xfrm>
            <a:off x="5924550" y="4552950"/>
            <a:ext cx="2476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55" name="矩形 54"/>
          <p:cNvSpPr>
            <a:spLocks noGrp="1"/>
          </p:cNvSpPr>
          <p:nvPr/>
        </p:nvSpPr>
        <p:spPr>
          <a:xfrm>
            <a:off x="6019800" y="4638675"/>
            <a:ext cx="2286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各负责人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矩形 55"/>
          <p:cNvSpPr>
            <a:spLocks noGrp="1"/>
          </p:cNvSpPr>
          <p:nvPr/>
        </p:nvSpPr>
        <p:spPr>
          <a:xfrm>
            <a:off x="8401050" y="455295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57" name="矩形 56"/>
          <p:cNvSpPr>
            <a:spLocks noGrp="1"/>
          </p:cNvSpPr>
          <p:nvPr/>
        </p:nvSpPr>
        <p:spPr>
          <a:xfrm>
            <a:off x="8496300" y="4638675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5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匿名反馈、复盘会、行动项完成率</a:t>
            </a:r>
            <a:endParaRPr sz="85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圆角矩形 57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59" name="矩形 58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0" name="矩形 59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复盘不能只找一个原因；它要同时解释数据结果、用户分层、研发过程和团队状态。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矩形 60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62" name="矩形 61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Roadmap 与制作人思维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个月规划要同时回应口碑分化和团队士气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保障路径可达，制作人判断方向是否值得抵达。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552450" y="1600200"/>
            <a:ext cx="11430000" cy="2209800"/>
          </a:xfrm>
          <a:prstGeom prst="roundRect">
            <a:avLst>
              <a:gd name="adj" fmla="val 3448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552450" y="1600200"/>
            <a:ext cx="104775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647700" y="173355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1600200" y="1600200"/>
            <a:ext cx="1381125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1695450" y="1733550"/>
            <a:ext cx="1190625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2981325" y="1600200"/>
            <a:ext cx="3286125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3076575" y="1733550"/>
            <a:ext cx="3095625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核心交付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6267450" y="1600200"/>
            <a:ext cx="285750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6362700" y="1733550"/>
            <a:ext cx="266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口碑分化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9124950" y="1600200"/>
            <a:ext cx="285750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9220200" y="1733550"/>
            <a:ext cx="266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团队士气</a:t>
            </a:r>
            <a:endParaRPr sz="9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647700" y="2238375"/>
            <a:ext cx="857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 1 月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1695450" y="2238375"/>
            <a:ext cx="1190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止血复盘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3076575" y="2238375"/>
            <a:ext cx="3095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热修、数据复盘、新手问题清单、强舆情回应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362700" y="223837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先修最明显流失点，避免继续放大口碑分化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9220200" y="223837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暂停非必要加需求，给团队恢复和复盘时间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>
            <a:spLocks noGrp="1"/>
          </p:cNvSpPr>
          <p:nvPr/>
        </p:nvSpPr>
        <p:spPr>
          <a:xfrm>
            <a:off x="552450" y="2705100"/>
            <a:ext cx="1047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647700" y="2790825"/>
            <a:ext cx="857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 2 月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1600200" y="2705100"/>
            <a:ext cx="1381125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695450" y="2790825"/>
            <a:ext cx="1190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新手专项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>
            <a:spLocks noGrp="1"/>
          </p:cNvSpPr>
          <p:nvPr/>
        </p:nvSpPr>
        <p:spPr>
          <a:xfrm>
            <a:off x="2981325" y="2705100"/>
            <a:ext cx="3286125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6" name="矩形 25"/>
          <p:cNvSpPr>
            <a:spLocks noGrp="1"/>
          </p:cNvSpPr>
          <p:nvPr/>
        </p:nvSpPr>
        <p:spPr>
          <a:xfrm>
            <a:off x="3076575" y="2790825"/>
            <a:ext cx="3095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教学重构、匹配保护、回流补足、资源节奏调整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6267450" y="27051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6362700" y="279082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降低理解门槛，但不削弱核心 PVP 深度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>
            <a:spLocks noGrp="1"/>
          </p:cNvSpPr>
          <p:nvPr/>
        </p:nvSpPr>
        <p:spPr>
          <a:xfrm>
            <a:off x="9124950" y="270510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0" name="矩形 29"/>
          <p:cNvSpPr>
            <a:spLocks noGrp="1"/>
          </p:cNvSpPr>
          <p:nvPr/>
        </p:nvSpPr>
        <p:spPr>
          <a:xfrm>
            <a:off x="9220200" y="279082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建立变更评审 + 风险日报，减少临时插单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>
            <a:spLocks noGrp="1"/>
          </p:cNvSpPr>
          <p:nvPr/>
        </p:nvSpPr>
        <p:spPr>
          <a:xfrm>
            <a:off x="552450" y="3257550"/>
            <a:ext cx="1047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2" name="矩形 31"/>
          <p:cNvSpPr>
            <a:spLocks noGrp="1"/>
          </p:cNvSpPr>
          <p:nvPr/>
        </p:nvSpPr>
        <p:spPr>
          <a:xfrm>
            <a:off x="647700" y="3343275"/>
            <a:ext cx="857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 3 月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矩形 32"/>
          <p:cNvSpPr>
            <a:spLocks noGrp="1"/>
          </p:cNvSpPr>
          <p:nvPr/>
        </p:nvSpPr>
        <p:spPr>
          <a:xfrm>
            <a:off x="1600200" y="3257550"/>
            <a:ext cx="1381125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4" name="矩形 33"/>
          <p:cNvSpPr>
            <a:spLocks noGrp="1"/>
          </p:cNvSpPr>
          <p:nvPr/>
        </p:nvSpPr>
        <p:spPr>
          <a:xfrm>
            <a:off x="1695450" y="3343275"/>
            <a:ext cx="1190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稳定迭代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2981325" y="3257550"/>
            <a:ext cx="3286125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3076575" y="3343275"/>
            <a:ext cx="30956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新主题内容、平衡补丁、社区反馈闭环、版本预告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矩形 36"/>
          <p:cNvSpPr>
            <a:spLocks noGrp="1"/>
          </p:cNvSpPr>
          <p:nvPr/>
        </p:nvSpPr>
        <p:spPr>
          <a:xfrm>
            <a:off x="6267450" y="325755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8" name="矩形 37"/>
          <p:cNvSpPr>
            <a:spLocks noGrp="1"/>
          </p:cNvSpPr>
          <p:nvPr/>
        </p:nvSpPr>
        <p:spPr>
          <a:xfrm>
            <a:off x="6362700" y="334327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保核心深度，顺滑进入路径，给社区可预期节奏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矩形 38"/>
          <p:cNvSpPr>
            <a:spLocks noGrp="1"/>
          </p:cNvSpPr>
          <p:nvPr/>
        </p:nvSpPr>
        <p:spPr>
          <a:xfrm>
            <a:off x="9124950" y="3257550"/>
            <a:ext cx="285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0" name="矩形 39"/>
          <p:cNvSpPr>
            <a:spLocks noGrp="1"/>
          </p:cNvSpPr>
          <p:nvPr/>
        </p:nvSpPr>
        <p:spPr>
          <a:xfrm>
            <a:off x="9220200" y="3343275"/>
            <a:ext cx="2667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84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提前冻结需求，控制测试范围，恢复交付信心</a:t>
            </a:r>
            <a:endParaRPr sz="84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圆角矩形 40"/>
          <p:cNvSpPr>
            <a:spLocks noGrp="1"/>
          </p:cNvSpPr>
          <p:nvPr/>
        </p:nvSpPr>
        <p:spPr>
          <a:xfrm>
            <a:off x="1143000" y="4457700"/>
            <a:ext cx="9906000" cy="1066800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42" name="矩形 41"/>
          <p:cNvSpPr>
            <a:spLocks noGrp="1"/>
          </p:cNvSpPr>
          <p:nvPr/>
        </p:nvSpPr>
        <p:spPr>
          <a:xfrm>
            <a:off x="1428750" y="4686300"/>
            <a:ext cx="1524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开放题摘要</a:t>
            </a:r>
            <a:endParaRPr sz="13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矩形 42"/>
          <p:cNvSpPr>
            <a:spLocks noGrp="1"/>
          </p:cNvSpPr>
          <p:nvPr/>
        </p:nvSpPr>
        <p:spPr>
          <a:xfrm>
            <a:off x="1428750" y="4933950"/>
            <a:ext cx="9144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0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0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优秀 PM 的核心价值，是在目标、时间、人力、质量和风险之间建立可执行的秩序；优秀制作人则承担更高层的产品判断：项目最终要成为什么、当前版本真正服务谁、多个正确选项中选哪一个并对结果负责。这也是本方案从 PM 执行走向制作人视角的收束。</a:t>
            </a:r>
            <a:endParaRPr sz="100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矩形 43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5" name="矩形 44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附录 A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使用说明与人工修正摘要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用于过程协作，最终判断由本人完成。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762000" y="1714500"/>
            <a:ext cx="10668000" cy="3333750"/>
          </a:xfrm>
          <a:prstGeom prst="roundRect">
            <a:avLst>
              <a:gd name="adj" fmla="val 2286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762000" y="1714500"/>
            <a:ext cx="4000500" cy="6667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857250" y="1847850"/>
            <a:ext cx="3810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用途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762500" y="1714500"/>
            <a:ext cx="6667500" cy="6667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857750" y="1847850"/>
            <a:ext cx="647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人工判断与边界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857250" y="2466975"/>
            <a:ext cx="381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发散选题、梳理结构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4857750" y="2466975"/>
            <a:ext cx="647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收束为火影式 IP 动作 PVP 手游，不让多个品类分散作答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762000" y="3048000"/>
            <a:ext cx="4000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57250" y="3133725"/>
            <a:ext cx="381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生成阶段性草稿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762500" y="3048000"/>
            <a:ext cx="666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857750" y="3133725"/>
            <a:ext cx="647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改成先认知地图、再 48h SOP、再冲突与复盘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762000" y="3714750"/>
            <a:ext cx="4000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857250" y="3800475"/>
            <a:ext cx="381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整理冲突决策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4762500" y="3714750"/>
            <a:ext cx="666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4857750" y="3800475"/>
            <a:ext cx="647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类冲突不假设具体功能，改为通用变更评审机制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762000" y="4381500"/>
            <a:ext cx="4000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857250" y="4467225"/>
            <a:ext cx="381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生成会议纪要与工具方案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4762500" y="4381500"/>
            <a:ext cx="6667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4857750" y="4467225"/>
            <a:ext cx="647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保留 PM 判断、沟通对象、升级路径和 Codex 边界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圆角矩形 23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附录 A 说明 AI 参与的是结构整理与方案迭代；所有题目收束、人工修正和最终判断均由本人完成。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附录 B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关键输入截图：我如何使用 AI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截图保留我的输入、补充和纠偏过程，用来说明 AI 是协作工具，不是最终判断来源。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53740"/>
            <a:ext cx="3333750" cy="2579020"/>
          </a:xfrm>
          <a:prstGeom prst="roundRect">
            <a:avLst>
              <a:gd name="adj" fmla="val 2564"/>
            </a:avLst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728863"/>
            <a:ext cx="3333750" cy="1247625"/>
          </a:xfrm>
          <a:prstGeom prst="roundRect">
            <a:avLst>
              <a:gd name="adj" fmla="val 5479"/>
            </a:avLst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787093"/>
            <a:ext cx="3067050" cy="1131164"/>
          </a:xfrm>
          <a:prstGeom prst="roundRect">
            <a:avLst>
              <a:gd name="adj" fmla="val 5479"/>
            </a:avLst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3312624"/>
            <a:ext cx="3067050" cy="1242401"/>
          </a:xfrm>
          <a:prstGeom prst="roundRect">
            <a:avLst>
              <a:gd name="adj" fmla="val 5479"/>
            </a:avLst>
          </a:prstGeom>
        </p:spPr>
      </p:pic>
      <p:sp>
        <p:nvSpPr>
          <p:cNvPr id="8" name="圆角矩形 7"/>
          <p:cNvSpPr>
            <a:spLocks noGrp="1"/>
          </p:cNvSpPr>
          <p:nvPr/>
        </p:nvSpPr>
        <p:spPr>
          <a:xfrm>
            <a:off x="4267200" y="3333750"/>
            <a:ext cx="3676650" cy="1295400"/>
          </a:xfrm>
          <a:prstGeom prst="roundRect">
            <a:avLst>
              <a:gd name="adj" fmla="val 5882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514850" y="3562350"/>
            <a:ext cx="1143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3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使用方式</a:t>
            </a:r>
            <a:endParaRPr sz="13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>
            <a:spLocks noGrp="1"/>
          </p:cNvSpPr>
          <p:nvPr/>
        </p:nvSpPr>
        <p:spPr>
          <a:xfrm>
            <a:off x="4514850" y="398145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686300" y="3861435"/>
            <a:ext cx="268605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SOP：我先补充整体认知、用户对象、需求池、舆情和风险路径</a:t>
            </a:r>
            <a:endParaRPr sz="96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椭圆 11"/>
          <p:cNvSpPr>
            <a:spLocks noGrp="1"/>
          </p:cNvSpPr>
          <p:nvPr/>
        </p:nvSpPr>
        <p:spPr>
          <a:xfrm>
            <a:off x="4514850" y="4219575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4686300" y="4143375"/>
            <a:ext cx="268605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冲突：我纠正 AI 不应替题目设定具体新功能</a:t>
            </a:r>
            <a:endParaRPr sz="96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椭圆 13"/>
          <p:cNvSpPr>
            <a:spLocks noGrp="1"/>
          </p:cNvSpPr>
          <p:nvPr/>
        </p:nvSpPr>
        <p:spPr>
          <a:xfrm>
            <a:off x="4514850" y="445770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752975" y="4333875"/>
            <a:ext cx="268605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6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Codex：我限定它做风险信号，不替代 PM 判断</a:t>
            </a:r>
            <a:endParaRPr sz="96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圆角矩形 15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这些截图保留的是我的输入和纠偏过程，用来证明我如何提出约束、补充背景、修正 AI 偏差。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附录 C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战斗策划与个人经历证据截图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证据只用于支撑品类理解和项目实践，不代表真实商业项目内部数据。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66750" y="1619250"/>
            <a:ext cx="4953000" cy="186690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473" y="1847850"/>
            <a:ext cx="1692303" cy="1257300"/>
          </a:xfrm>
          <a:prstGeom prst="roundRect">
            <a:avLst>
              <a:gd name="adj" fmla="val 6061"/>
            </a:avLst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038" y="1847850"/>
            <a:ext cx="1675474" cy="1257300"/>
          </a:xfrm>
          <a:prstGeom prst="roundRect">
            <a:avLst>
              <a:gd name="adj" fmla="val 6061"/>
            </a:avLst>
          </a:prstGeom>
        </p:spPr>
      </p:pic>
      <p:sp>
        <p:nvSpPr>
          <p:cNvPr id="7" name="矩形 6"/>
          <p:cNvSpPr>
            <a:spLocks noGrp="1"/>
          </p:cNvSpPr>
          <p:nvPr/>
        </p:nvSpPr>
        <p:spPr>
          <a:xfrm>
            <a:off x="914400" y="3162300"/>
            <a:ext cx="1524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火影长期体验</a:t>
            </a:r>
            <a:endParaRPr sz="120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419350" y="3181350"/>
            <a:ext cx="2857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角色制 PVP、强度争议、长期养成。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5962650" y="1619250"/>
            <a:ext cx="4953000" cy="186690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rcRect t="31349" b="31349"/>
          <a:stretch>
            <a:fillRect/>
          </a:stretch>
        </p:blipFill>
        <p:spPr>
          <a:xfrm>
            <a:off x="6191250" y="1847850"/>
            <a:ext cx="4495800" cy="1257300"/>
          </a:xfrm>
          <a:prstGeom prst="roundRect">
            <a:avLst>
              <a:gd name="adj" fmla="val 6061"/>
            </a:avLst>
          </a:prstGeom>
        </p:spPr>
      </p:pic>
      <p:sp>
        <p:nvSpPr>
          <p:cNvPr id="11" name="矩形 10"/>
          <p:cNvSpPr>
            <a:spLocks noGrp="1"/>
          </p:cNvSpPr>
          <p:nvPr/>
        </p:nvSpPr>
        <p:spPr>
          <a:xfrm>
            <a:off x="6191250" y="3162300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线下赛事与社区观察</a:t>
            </a:r>
            <a:endParaRPr sz="120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020050" y="3181350"/>
            <a:ext cx="2476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竞技氛围、玩家讨论、版本情绪扩散。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666750" y="3733800"/>
            <a:ext cx="4953000" cy="180975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/>
          <a:srcRect t="32353" b="32353"/>
          <a:stretch>
            <a:fillRect/>
          </a:stretch>
        </p:blipFill>
        <p:spPr>
          <a:xfrm>
            <a:off x="876300" y="3943350"/>
            <a:ext cx="4533900" cy="1066800"/>
          </a:xfrm>
          <a:prstGeom prst="roundRect">
            <a:avLst>
              <a:gd name="adj" fmla="val 7143"/>
            </a:avLst>
          </a:prstGeom>
        </p:spPr>
      </p:pic>
      <p:sp>
        <p:nvSpPr>
          <p:cNvPr id="15" name="矩形 14"/>
          <p:cNvSpPr>
            <a:spLocks noGrp="1"/>
          </p:cNvSpPr>
          <p:nvPr/>
        </p:nvSpPr>
        <p:spPr>
          <a:xfrm>
            <a:off x="914400" y="5105400"/>
            <a:ext cx="1619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PVP 方法论沉淀</a:t>
            </a:r>
            <a:endParaRPr sz="120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2571750" y="5124450"/>
            <a:ext cx="27241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角色、机制、反馈、运营压力的拆解维度。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5962650" y="3733800"/>
            <a:ext cx="4953000" cy="180975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rcRect t="6133" b="6133"/>
          <a:stretch>
            <a:fillRect/>
          </a:stretch>
        </p:blipFill>
        <p:spPr>
          <a:xfrm>
            <a:off x="6191250" y="3943350"/>
            <a:ext cx="2476500" cy="1181100"/>
          </a:xfrm>
          <a:prstGeom prst="roundRect">
            <a:avLst>
              <a:gd name="adj" fmla="val 6452"/>
            </a:avLst>
          </a:prstGeom>
        </p:spPr>
      </p:pic>
      <p:sp>
        <p:nvSpPr>
          <p:cNvPr id="19" name="矩形 18"/>
          <p:cNvSpPr>
            <a:spLocks noGrp="1"/>
          </p:cNvSpPr>
          <p:nvPr/>
        </p:nvSpPr>
        <p:spPr>
          <a:xfrm>
            <a:off x="8915400" y="4057650"/>
            <a:ext cx="1714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Emotion Mask 项目</a:t>
            </a:r>
            <a:endParaRPr sz="120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915400" y="4400550"/>
            <a:ext cx="15811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40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小团队交付、范围控制、状态管理与项目沟通经验。</a:t>
            </a:r>
            <a:endParaRPr sz="940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1123950" y="577215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1390650" y="589597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2457450" y="587692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附录 C 只作为证据材料：支撑我具备动作游戏理解、PVP 方法论和小团队项目经验。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选题依据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主蓝本选择：IP 动作 PVP 手游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这个品类同时包含玩法、用户、竞品、指标、舆情和跨职能冲突，适合承载完整 PM 推演。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66750" y="1733550"/>
            <a:ext cx="5048250" cy="3695700"/>
          </a:xfrm>
          <a:prstGeom prst="roundRect">
            <a:avLst>
              <a:gd name="adj" fmla="val 206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990600" y="2019300"/>
            <a:ext cx="2667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80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为什么适合本题</a:t>
            </a:r>
            <a:endParaRPr sz="180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椭圆 6"/>
          <p:cNvSpPr>
            <a:spLocks noGrp="1"/>
          </p:cNvSpPr>
          <p:nvPr/>
        </p:nvSpPr>
        <p:spPr>
          <a:xfrm>
            <a:off x="1028700" y="272415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8" name="矩形 7"/>
          <p:cNvSpPr>
            <a:spLocks noGrp="1"/>
          </p:cNvSpPr>
          <p:nvPr/>
        </p:nvSpPr>
        <p:spPr>
          <a:xfrm>
            <a:off x="1200150" y="2647950"/>
            <a:ext cx="4019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改编：角色还原、粉丝预期、原创边界会直接影响口碑。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椭圆 8"/>
          <p:cNvSpPr>
            <a:spLocks noGrp="1"/>
          </p:cNvSpPr>
          <p:nvPr/>
        </p:nvSpPr>
        <p:spPr>
          <a:xfrm>
            <a:off x="1028700" y="320040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1200150" y="3124200"/>
            <a:ext cx="4019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 PVP：手感、平衡、技能机制、QA 成本都很敏感。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椭圆 10"/>
          <p:cNvSpPr>
            <a:spLocks noGrp="1"/>
          </p:cNvSpPr>
          <p:nvPr/>
        </p:nvSpPr>
        <p:spPr>
          <a:xfrm>
            <a:off x="1028700" y="367665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1200150" y="3600450"/>
            <a:ext cx="4019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长线运营：活动、回流、DAU、WAU 和社区舆情会互相拉扯。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椭圆 12"/>
          <p:cNvSpPr>
            <a:spLocks noGrp="1"/>
          </p:cNvSpPr>
          <p:nvPr/>
        </p:nvSpPr>
        <p:spPr>
          <a:xfrm>
            <a:off x="1028700" y="4152900"/>
            <a:ext cx="66675" cy="66675"/>
          </a:xfrm>
          <a:prstGeom prst="ellipse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1200150" y="4076700"/>
            <a:ext cx="4019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跨职能冲突明显：策划、程序、QA、运营都需要 PM 做取舍整理。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圆角矩形 14"/>
          <p:cNvSpPr>
            <a:spLocks noGrp="1"/>
          </p:cNvSpPr>
          <p:nvPr/>
        </p:nvSpPr>
        <p:spPr>
          <a:xfrm>
            <a:off x="6286500" y="1733550"/>
            <a:ext cx="5238750" cy="3695700"/>
          </a:xfrm>
          <a:prstGeom prst="roundRect">
            <a:avLst>
              <a:gd name="adj" fmla="val 206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6" name="矩形 15"/>
          <p:cNvSpPr>
            <a:spLocks noGrp="1"/>
          </p:cNvSpPr>
          <p:nvPr/>
        </p:nvSpPr>
        <p:spPr>
          <a:xfrm>
            <a:off x="6610350" y="2019300"/>
            <a:ext cx="2095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80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我的基础</a:t>
            </a:r>
            <a:endParaRPr sz="1800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2470833"/>
            <a:ext cx="2095500" cy="963834"/>
          </a:xfrm>
          <a:prstGeom prst="roundRect">
            <a:avLst>
              <a:gd name="adj" fmla="val 7692"/>
            </a:avLst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t="14545" b="14545"/>
          <a:stretch>
            <a:fillRect/>
          </a:stretch>
        </p:blipFill>
        <p:spPr>
          <a:xfrm>
            <a:off x="8953500" y="2457450"/>
            <a:ext cx="2095500" cy="990600"/>
          </a:xfrm>
          <a:prstGeom prst="roundRect">
            <a:avLst>
              <a:gd name="adj" fmla="val 7692"/>
            </a:avLst>
          </a:prstGeom>
        </p:spPr>
      </p:pic>
      <p:sp>
        <p:nvSpPr>
          <p:cNvPr id="18" name="椭圆 17"/>
          <p:cNvSpPr>
            <a:spLocks noGrp="1"/>
          </p:cNvSpPr>
          <p:nvPr/>
        </p:nvSpPr>
        <p:spPr>
          <a:xfrm>
            <a:off x="6667500" y="3905250"/>
            <a:ext cx="66675" cy="66675"/>
          </a:xfrm>
          <a:prstGeom prst="ellipse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838950" y="3829050"/>
            <a:ext cx="4114800" cy="5048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长期体验《火影忍者手游》决斗场，理解角色制 PVP 的强度争议和社区表达。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椭圆 19"/>
          <p:cNvSpPr>
            <a:spLocks noGrp="1"/>
          </p:cNvSpPr>
          <p:nvPr/>
        </p:nvSpPr>
        <p:spPr>
          <a:xfrm>
            <a:off x="6667500" y="4333875"/>
            <a:ext cx="66675" cy="66675"/>
          </a:xfrm>
          <a:prstGeom prst="ellipse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6838950" y="4257675"/>
            <a:ext cx="4114800" cy="5048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做过动作 PVP、IP 角色设计与战斗框架拆解，能把体验拆成可讨论维度。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椭圆 21"/>
          <p:cNvSpPr>
            <a:spLocks noGrp="1"/>
          </p:cNvSpPr>
          <p:nvPr/>
        </p:nvSpPr>
        <p:spPr>
          <a:xfrm>
            <a:off x="6667500" y="4762500"/>
            <a:ext cx="66675" cy="66675"/>
          </a:xfrm>
          <a:prstGeom prst="ellipse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6838950" y="4686300"/>
            <a:ext cx="4114800" cy="5048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65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 Emotion Mask、H5 统筹、UE5 Demo、C++ 协作等经历，能对应到小团队交付。</a:t>
            </a:r>
            <a:endParaRPr sz="1165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圆角矩形 23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个人游戏经验只作为判断基础，重点是把玩家体验转成可讨论、可取舍、可推进的项目管理问题。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矩形 26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8" name="矩形 27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广度支撑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动作游戏经验是 PM 判断参照，不是多个蓝本分散展开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主线仍是 IP 动作 PVP 手游，其他动作游戏只提供手感、难度、节奏和范围控制的参照。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876300" y="1714500"/>
            <a:ext cx="10477500" cy="3600450"/>
          </a:xfrm>
          <a:prstGeom prst="roundRect">
            <a:avLst>
              <a:gd name="adj" fmla="val 2116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76300" y="1714500"/>
            <a:ext cx="3429000" cy="5143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971550" y="1847850"/>
            <a:ext cx="3238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经验来源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4305300" y="1714500"/>
            <a:ext cx="7048500" cy="5143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4400550" y="1847850"/>
            <a:ext cx="6858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 PM 判断的价值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971550" y="231457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火影式动作 PVP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4400550" y="231457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转译、PVP 平衡、社区反馈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76300" y="274320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971550" y="282892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魂系 / 艾尔登法环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4305300" y="2743200"/>
            <a:ext cx="7048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4400550" y="282892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高门槛玩法、风险管理、长期学习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76300" y="325755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7" name="矩形 16"/>
          <p:cNvSpPr>
            <a:spLocks noGrp="1"/>
          </p:cNvSpPr>
          <p:nvPr/>
        </p:nvSpPr>
        <p:spPr>
          <a:xfrm>
            <a:off x="971550" y="334327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只狼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4305300" y="3257550"/>
            <a:ext cx="7048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4400550" y="334327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减法设计、反馈清晰、攻防节奏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876300" y="377190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971550" y="385762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怪物猎人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4305300" y="3771900"/>
            <a:ext cx="7048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4400550" y="385762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动作模组长期淬炼、对象学习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876300" y="428625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971550" y="437197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空洞骑士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4305300" y="4286250"/>
            <a:ext cx="7048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4400550" y="437197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基础动作完整性与构筑扩展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876300" y="4800600"/>
            <a:ext cx="3429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9" name="矩形 28"/>
          <p:cNvSpPr>
            <a:spLocks noGrp="1"/>
          </p:cNvSpPr>
          <p:nvPr/>
        </p:nvSpPr>
        <p:spPr>
          <a:xfrm>
            <a:off x="971550" y="4886325"/>
            <a:ext cx="32385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Emotion Mask / 亚舍拉挽歌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4305300" y="4800600"/>
            <a:ext cx="70485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4400550" y="4886325"/>
            <a:ext cx="685800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0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小团队交付、状态机制、范围控制</a:t>
            </a:r>
            <a:endParaRPr sz="120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圆角矩形 31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33" name="矩形 32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广度的作用是提供参照系：遇到难度、手感、平衡、范围控制问题时，PM 能更快识别风险。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矩形 34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6" name="矩形 35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244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3" name="矩形 2"/>
          <p:cNvSpPr>
            <a:spLocks noGrp="1"/>
          </p:cNvSpPr>
          <p:nvPr/>
        </p:nvSpPr>
        <p:spPr>
          <a:xfrm>
            <a:off x="0" y="0"/>
            <a:ext cx="12192000" cy="762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4" name="矩形 3"/>
          <p:cNvSpPr>
            <a:spLocks noGrp="1"/>
          </p:cNvSpPr>
          <p:nvPr/>
        </p:nvSpPr>
        <p:spPr>
          <a:xfrm>
            <a:off x="685800" y="1695450"/>
            <a:ext cx="3810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3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项目蓝本</a:t>
            </a:r>
            <a:endParaRPr sz="1350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>
            <a:spLocks noGrp="1"/>
          </p:cNvSpPr>
          <p:nvPr/>
        </p:nvSpPr>
        <p:spPr>
          <a:xfrm>
            <a:off x="685800" y="2190750"/>
            <a:ext cx="9144000" cy="933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32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已运营半年的 IP 动作 PVP 手游</a:t>
            </a:r>
            <a:endParaRPr sz="32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723900" y="3505200"/>
            <a:ext cx="78105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C7DAE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00" b="0">
                <a:solidFill>
                  <a:srgbClr val="C7DAE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新人 PM 的首要任务不是立刻提出新方向，而是先搞清项目状态。</a:t>
            </a:r>
            <a:endParaRPr sz="1500" b="0">
              <a:solidFill>
                <a:srgbClr val="C7DAE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圆角矩形 6"/>
          <p:cNvSpPr>
            <a:spLocks noGrp="1"/>
          </p:cNvSpPr>
          <p:nvPr/>
        </p:nvSpPr>
        <p:spPr>
          <a:xfrm>
            <a:off x="952500" y="3943350"/>
            <a:ext cx="10287000" cy="1238250"/>
          </a:xfrm>
          <a:prstGeom prst="roundRect">
            <a:avLst>
              <a:gd name="adj" fmla="val 6154"/>
            </a:avLst>
          </a:prstGeom>
          <a:solidFill>
            <a:srgbClr val="F4FAFF"/>
          </a:solidFill>
          <a:ln w="0">
            <a:noFill/>
            <a:prstDash val="solid"/>
          </a:ln>
        </p:spPr>
      </p:sp>
      <p:sp>
        <p:nvSpPr>
          <p:cNvPr id="8" name="矩形 7"/>
          <p:cNvSpPr>
            <a:spLocks noGrp="1"/>
          </p:cNvSpPr>
          <p:nvPr/>
        </p:nvSpPr>
        <p:spPr>
          <a:xfrm>
            <a:off x="1200150" y="415290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项目类型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>
            <a:spLocks noGrp="1"/>
          </p:cNvSpPr>
          <p:nvPr/>
        </p:nvSpPr>
        <p:spPr>
          <a:xfrm>
            <a:off x="2076450" y="415290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改编动作 PVP 手游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4438650" y="415290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运营状态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>
            <a:spLocks noGrp="1"/>
          </p:cNvSpPr>
          <p:nvPr/>
        </p:nvSpPr>
        <p:spPr>
          <a:xfrm>
            <a:off x="5314950" y="415290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上线半年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7677150" y="415290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团队规模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8553450" y="415290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 60 人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1200150" y="470535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当前阶段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2076450" y="470535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中型版本更新前夕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4438650" y="470535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核心内容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5314950" y="461010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新主题角色、版本活动、新手/回流优化、平衡调整、社区传播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7677150" y="4705350"/>
            <a:ext cx="857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身份</a:t>
            </a:r>
            <a:endParaRPr sz="112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8553450" y="4705350"/>
            <a:ext cx="2095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新人 PM，需在最短时间建立项目认知</a:t>
            </a:r>
            <a:endParaRPr sz="1125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圆角矩形 19"/>
          <p:cNvSpPr>
            <a:spLocks noGrp="1"/>
          </p:cNvSpPr>
          <p:nvPr/>
        </p:nvSpPr>
        <p:spPr>
          <a:xfrm>
            <a:off x="1123950" y="5562600"/>
            <a:ext cx="9944100" cy="514350"/>
          </a:xfrm>
          <a:prstGeom prst="roundRect">
            <a:avLst>
              <a:gd name="adj" fmla="val 14815"/>
            </a:avLst>
          </a:prstGeom>
          <a:solidFill>
            <a:srgbClr val="102A49"/>
          </a:solidFill>
          <a:ln w="9525">
            <a:solidFill>
              <a:srgbClr val="315879"/>
            </a:solidFill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428750" y="57245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阅读提示</a:t>
            </a:r>
            <a:endParaRPr sz="1050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2495550" y="569595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DCEE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这个蓝本让后文 SOP、A/B/C 冲突、Codex 监控和复盘 Roadmap 都有同一个项目语境。</a:t>
            </a:r>
            <a:endParaRPr sz="1125" b="0">
              <a:solidFill>
                <a:srgbClr val="DCEE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认知地图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四层理解：同一版本会同时影响四类问题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新人 PM 不能只把项目看成格斗游戏或角色对战游戏。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1104900" y="1885950"/>
            <a:ext cx="4286250" cy="11430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1104900" y="1885950"/>
            <a:ext cx="47625" cy="114300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1314450" y="2038350"/>
            <a:ext cx="3867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层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1314450" y="2400300"/>
            <a:ext cx="386715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角色是否像原作、演出是否到位、原创内容是否越界；这决定粉丝的第一情绪。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6153150" y="1885950"/>
            <a:ext cx="4286250" cy="11430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6153150" y="1885950"/>
            <a:ext cx="47625" cy="11430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6362700" y="2038350"/>
            <a:ext cx="3867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 PVP 层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6362700" y="2400300"/>
            <a:ext cx="386715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普攻、技能、替身、连招和克制关系是否公平；这决定核心玩家是否留下。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1104900" y="3486150"/>
            <a:ext cx="4286250" cy="11430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1104900" y="3486150"/>
            <a:ext cx="47625" cy="114300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1314450" y="3638550"/>
            <a:ext cx="3867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长线运营层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1314450" y="4000500"/>
            <a:ext cx="386715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活动节奏、资源投放、回流入口和版本目标是否匹配；这决定 DAU / WAU 是否能撑住。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6153150" y="3486150"/>
            <a:ext cx="4286250" cy="11430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6153150" y="3486150"/>
            <a:ext cx="47625" cy="1143000"/>
          </a:xfrm>
          <a:prstGeom prst="rect">
            <a:avLst/>
          </a:prstGeom>
          <a:solidFill>
            <a:srgbClr val="D94E45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6362700" y="3638550"/>
            <a:ext cx="38671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社区舆情层</a:t>
            </a:r>
            <a:endParaRPr sz="1575" b="1">
              <a:solidFill>
                <a:srgbClr val="D94E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6362700" y="4000500"/>
            <a:ext cx="386715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强度争议、攻略扩散、短视频传播和负面情绪是否放大；这决定版本是否需要快速回应。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圆角矩形 20"/>
          <p:cNvSpPr>
            <a:spLocks noGrp="1"/>
          </p:cNvSpPr>
          <p:nvPr/>
        </p:nvSpPr>
        <p:spPr>
          <a:xfrm>
            <a:off x="1809750" y="5334000"/>
            <a:ext cx="8572500" cy="457200"/>
          </a:xfrm>
          <a:prstGeom prst="roundRect">
            <a:avLst>
              <a:gd name="adj" fmla="val 16667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2" name="矩形 21"/>
          <p:cNvSpPr>
            <a:spLocks noGrp="1"/>
          </p:cNvSpPr>
          <p:nvPr/>
        </p:nvSpPr>
        <p:spPr>
          <a:xfrm>
            <a:off x="2152650" y="5429250"/>
            <a:ext cx="78867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同一个版本内容，往往同时影响 IP 情感、PVP 平衡、运营指标和社区舆情；PM 要把四层关系一起管理。</a:t>
            </a:r>
            <a:endParaRPr sz="1275" b="1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核心体验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玩家为什么进入、留下并回流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不把普攻、替身、保护值等细节放正文，正文只讲 PM 需要管理的体验层级。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704850" y="2000250"/>
            <a:ext cx="1943100" cy="222885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838200" y="2114550"/>
            <a:ext cx="167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情感入口</a:t>
            </a:r>
            <a:endParaRPr sz="12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838200" y="2400300"/>
            <a:ext cx="1676400" cy="1790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玩家先被角色、名场面和演出吸引，PM 要确认卖点是否能被一眼看懂。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>
            <a:spLocks noGrp="1"/>
          </p:cNvSpPr>
          <p:nvPr/>
        </p:nvSpPr>
        <p:spPr>
          <a:xfrm>
            <a:off x="2971800" y="2000250"/>
            <a:ext cx="1943100" cy="222885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3105150" y="2114550"/>
            <a:ext cx="167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角色制动作 PVP</a:t>
            </a:r>
            <a:endParaRPr sz="12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3105150" y="2400300"/>
            <a:ext cx="1676400" cy="1790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角色需要有手感、上限和反制空间，不能只靠数值制造短期强度。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圆角矩形 10"/>
          <p:cNvSpPr>
            <a:spLocks noGrp="1"/>
          </p:cNvSpPr>
          <p:nvPr/>
        </p:nvSpPr>
        <p:spPr>
          <a:xfrm>
            <a:off x="5238750" y="2000250"/>
            <a:ext cx="1943100" cy="222885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2" name="矩形 11"/>
          <p:cNvSpPr>
            <a:spLocks noGrp="1"/>
          </p:cNvSpPr>
          <p:nvPr/>
        </p:nvSpPr>
        <p:spPr>
          <a:xfrm>
            <a:off x="5372100" y="2114550"/>
            <a:ext cx="167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17885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收集与养成</a:t>
            </a:r>
            <a:endParaRPr sz="1275" b="1">
              <a:solidFill>
                <a:srgbClr val="17885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>
            <a:spLocks noGrp="1"/>
          </p:cNvSpPr>
          <p:nvPr/>
        </p:nvSpPr>
        <p:spPr>
          <a:xfrm>
            <a:off x="5372100" y="2400300"/>
            <a:ext cx="1676400" cy="1790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获取路径、资源消耗和保值预期会影响付费与留存情绪。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>
            <a:spLocks noGrp="1"/>
          </p:cNvSpPr>
          <p:nvPr/>
        </p:nvSpPr>
        <p:spPr>
          <a:xfrm>
            <a:off x="7505700" y="2000250"/>
            <a:ext cx="1943100" cy="222885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7639050" y="2114550"/>
            <a:ext cx="167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版本运营内容</a:t>
            </a:r>
            <a:endParaRPr sz="12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7639050" y="2400300"/>
            <a:ext cx="1676400" cy="1790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活动与任务要给回流理由，也要避免把新手推入信息过载。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9772650" y="2000250"/>
            <a:ext cx="1943100" cy="2228850"/>
          </a:xfrm>
          <a:prstGeom prst="roundRect">
            <a:avLst>
              <a:gd name="adj" fmla="val 3922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9906000" y="2114550"/>
            <a:ext cx="16764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D94E4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社区与竞技生态</a:t>
            </a:r>
            <a:endParaRPr sz="1275" b="1">
              <a:solidFill>
                <a:srgbClr val="D94E4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9906000" y="2400300"/>
            <a:ext cx="1676400" cy="1790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攻略、赛事、强度讨论会放大版本声量，也会放大平衡问题。</a:t>
            </a:r>
            <a:endParaRPr sz="9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rcRect t="39423" b="39423"/>
          <a:stretch>
            <a:fillRect/>
          </a:stretch>
        </p:blipFill>
        <p:spPr>
          <a:xfrm>
            <a:off x="2381250" y="4629150"/>
            <a:ext cx="7429500" cy="1047750"/>
          </a:xfrm>
          <a:prstGeom prst="roundRect">
            <a:avLst>
              <a:gd name="adj" fmla="val 7273"/>
            </a:avLst>
          </a:prstGeom>
        </p:spPr>
      </p:pic>
      <p:sp>
        <p:nvSpPr>
          <p:cNvPr id="20" name="圆角矩形 19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核心体验不是单点机制，而是“IP 吸引 -&gt; PVP 留存 -&gt; 养成投入 -&gt; 活动回流 -&gt; 社区扩散”的链条。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4" name="矩形 23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07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用户画像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粉丝与玩法玩家并存，同一版本评价标准不同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“核心玩家认可但新手劝退”不是矛盾，而是用户分层错位。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666750" y="1695450"/>
            <a:ext cx="10287000" cy="3314700"/>
          </a:xfrm>
          <a:prstGeom prst="roundRect">
            <a:avLst>
              <a:gd name="adj" fmla="val 2299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666750" y="1695450"/>
            <a:ext cx="180975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762000" y="1828800"/>
            <a:ext cx="16192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用户类型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2476500" y="1695450"/>
            <a:ext cx="276225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9" name="矩形 8"/>
          <p:cNvSpPr>
            <a:spLocks noGrp="1"/>
          </p:cNvSpPr>
          <p:nvPr/>
        </p:nvSpPr>
        <p:spPr>
          <a:xfrm>
            <a:off x="2571750" y="1828800"/>
            <a:ext cx="2571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进入原因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5238750" y="1695450"/>
            <a:ext cx="304800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5334000" y="1828800"/>
            <a:ext cx="2857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评价标准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8286750" y="1695450"/>
            <a:ext cx="2667000" cy="552450"/>
          </a:xfrm>
          <a:prstGeom prst="rect">
            <a:avLst/>
          </a:prstGeom>
          <a:solidFill>
            <a:srgbClr val="0A2442"/>
          </a:solidFill>
          <a:ln w="0">
            <a:noFill/>
            <a:prstDash val="solid"/>
          </a:ln>
        </p:spPr>
      </p:sp>
      <p:sp>
        <p:nvSpPr>
          <p:cNvPr id="13" name="矩形 12"/>
          <p:cNvSpPr>
            <a:spLocks noGrp="1"/>
          </p:cNvSpPr>
          <p:nvPr/>
        </p:nvSpPr>
        <p:spPr>
          <a:xfrm>
            <a:off x="8382000" y="1828800"/>
            <a:ext cx="2476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流失原因</a:t>
            </a:r>
            <a:endParaRPr sz="11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>
            <a:spLocks noGrp="1"/>
          </p:cNvSpPr>
          <p:nvPr/>
        </p:nvSpPr>
        <p:spPr>
          <a:xfrm>
            <a:off x="762000" y="2333625"/>
            <a:ext cx="1619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粉丝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>
            <a:spLocks noGrp="1"/>
          </p:cNvSpPr>
          <p:nvPr/>
        </p:nvSpPr>
        <p:spPr>
          <a:xfrm>
            <a:off x="2571750" y="2333625"/>
            <a:ext cx="257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原作角色与名场面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5334000" y="2333625"/>
            <a:ext cx="2857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还原度、演出、角色气质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>
            <a:spLocks noGrp="1"/>
          </p:cNvSpPr>
          <p:nvPr/>
        </p:nvSpPr>
        <p:spPr>
          <a:xfrm>
            <a:off x="8382000" y="2333625"/>
            <a:ext cx="2476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角色失真或原创边界过大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>
            <a:spLocks noGrp="1"/>
          </p:cNvSpPr>
          <p:nvPr/>
        </p:nvSpPr>
        <p:spPr>
          <a:xfrm>
            <a:off x="666750" y="2800350"/>
            <a:ext cx="1809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19" name="矩形 18"/>
          <p:cNvSpPr>
            <a:spLocks noGrp="1"/>
          </p:cNvSpPr>
          <p:nvPr/>
        </p:nvSpPr>
        <p:spPr>
          <a:xfrm>
            <a:off x="762000" y="2886075"/>
            <a:ext cx="1619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 PVP 玩家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>
            <a:spLocks noGrp="1"/>
          </p:cNvSpPr>
          <p:nvPr/>
        </p:nvSpPr>
        <p:spPr>
          <a:xfrm>
            <a:off x="2476500" y="2800350"/>
            <a:ext cx="2762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1" name="矩形 20"/>
          <p:cNvSpPr>
            <a:spLocks noGrp="1"/>
          </p:cNvSpPr>
          <p:nvPr/>
        </p:nvSpPr>
        <p:spPr>
          <a:xfrm>
            <a:off x="2571750" y="2886075"/>
            <a:ext cx="257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操作、段位、强度研究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/>
          </p:cNvSpPr>
          <p:nvPr/>
        </p:nvSpPr>
        <p:spPr>
          <a:xfrm>
            <a:off x="5238750" y="2800350"/>
            <a:ext cx="3048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3" name="矩形 22"/>
          <p:cNvSpPr>
            <a:spLocks noGrp="1"/>
          </p:cNvSpPr>
          <p:nvPr/>
        </p:nvSpPr>
        <p:spPr>
          <a:xfrm>
            <a:off x="5334000" y="2886075"/>
            <a:ext cx="2857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平衡、手感、上限、反制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>
            <a:spLocks noGrp="1"/>
          </p:cNvSpPr>
          <p:nvPr/>
        </p:nvSpPr>
        <p:spPr>
          <a:xfrm>
            <a:off x="8286750" y="2800350"/>
            <a:ext cx="2667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5" name="矩形 24"/>
          <p:cNvSpPr>
            <a:spLocks noGrp="1"/>
          </p:cNvSpPr>
          <p:nvPr/>
        </p:nvSpPr>
        <p:spPr>
          <a:xfrm>
            <a:off x="8382000" y="2886075"/>
            <a:ext cx="2476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环境失衡或强度通胀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>
            <a:spLocks noGrp="1"/>
          </p:cNvSpPr>
          <p:nvPr/>
        </p:nvSpPr>
        <p:spPr>
          <a:xfrm>
            <a:off x="666750" y="3352800"/>
            <a:ext cx="1809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7" name="矩形 26"/>
          <p:cNvSpPr>
            <a:spLocks noGrp="1"/>
          </p:cNvSpPr>
          <p:nvPr/>
        </p:nvSpPr>
        <p:spPr>
          <a:xfrm>
            <a:off x="762000" y="3438525"/>
            <a:ext cx="1619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收集养成玩家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矩形 27"/>
          <p:cNvSpPr>
            <a:spLocks noGrp="1"/>
          </p:cNvSpPr>
          <p:nvPr/>
        </p:nvSpPr>
        <p:spPr>
          <a:xfrm>
            <a:off x="2476500" y="3352800"/>
            <a:ext cx="2762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9" name="矩形 28"/>
          <p:cNvSpPr>
            <a:spLocks noGrp="1"/>
          </p:cNvSpPr>
          <p:nvPr/>
        </p:nvSpPr>
        <p:spPr>
          <a:xfrm>
            <a:off x="2571750" y="3438525"/>
            <a:ext cx="257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角色获取与长期培养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 29"/>
          <p:cNvSpPr>
            <a:spLocks noGrp="1"/>
          </p:cNvSpPr>
          <p:nvPr/>
        </p:nvSpPr>
        <p:spPr>
          <a:xfrm>
            <a:off x="5238750" y="3352800"/>
            <a:ext cx="3048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1" name="矩形 30"/>
          <p:cNvSpPr>
            <a:spLocks noGrp="1"/>
          </p:cNvSpPr>
          <p:nvPr/>
        </p:nvSpPr>
        <p:spPr>
          <a:xfrm>
            <a:off x="5334000" y="3438525"/>
            <a:ext cx="2857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资源投入、保值、活动收益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>
            <a:spLocks noGrp="1"/>
          </p:cNvSpPr>
          <p:nvPr/>
        </p:nvSpPr>
        <p:spPr>
          <a:xfrm>
            <a:off x="8286750" y="3352800"/>
            <a:ext cx="2667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3" name="矩形 32"/>
          <p:cNvSpPr>
            <a:spLocks noGrp="1"/>
          </p:cNvSpPr>
          <p:nvPr/>
        </p:nvSpPr>
        <p:spPr>
          <a:xfrm>
            <a:off x="8382000" y="3438525"/>
            <a:ext cx="2476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养成压力或资源断层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666750" y="3905250"/>
            <a:ext cx="1809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5" name="矩形 34"/>
          <p:cNvSpPr>
            <a:spLocks noGrp="1"/>
          </p:cNvSpPr>
          <p:nvPr/>
        </p:nvSpPr>
        <p:spPr>
          <a:xfrm>
            <a:off x="762000" y="3990975"/>
            <a:ext cx="1619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新手/回流玩家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矩形 35"/>
          <p:cNvSpPr>
            <a:spLocks noGrp="1"/>
          </p:cNvSpPr>
          <p:nvPr/>
        </p:nvSpPr>
        <p:spPr>
          <a:xfrm>
            <a:off x="2476500" y="3905250"/>
            <a:ext cx="2762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7" name="矩形 36"/>
          <p:cNvSpPr>
            <a:spLocks noGrp="1"/>
          </p:cNvSpPr>
          <p:nvPr/>
        </p:nvSpPr>
        <p:spPr>
          <a:xfrm>
            <a:off x="2571750" y="3990975"/>
            <a:ext cx="257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IP、活动、朋友带回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矩形 37"/>
          <p:cNvSpPr>
            <a:spLocks noGrp="1"/>
          </p:cNvSpPr>
          <p:nvPr/>
        </p:nvSpPr>
        <p:spPr>
          <a:xfrm>
            <a:off x="5238750" y="3905250"/>
            <a:ext cx="3048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39" name="矩形 38"/>
          <p:cNvSpPr>
            <a:spLocks noGrp="1"/>
          </p:cNvSpPr>
          <p:nvPr/>
        </p:nvSpPr>
        <p:spPr>
          <a:xfrm>
            <a:off x="5334000" y="3990975"/>
            <a:ext cx="2857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教学、资源、匹配保护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矩形 39"/>
          <p:cNvSpPr>
            <a:spLocks noGrp="1"/>
          </p:cNvSpPr>
          <p:nvPr/>
        </p:nvSpPr>
        <p:spPr>
          <a:xfrm>
            <a:off x="8286750" y="3905250"/>
            <a:ext cx="2667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1" name="矩形 40"/>
          <p:cNvSpPr>
            <a:spLocks noGrp="1"/>
          </p:cNvSpPr>
          <p:nvPr/>
        </p:nvSpPr>
        <p:spPr>
          <a:xfrm>
            <a:off x="8382000" y="3990975"/>
            <a:ext cx="2476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信息量过大或被老玩家碾压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矩形 41"/>
          <p:cNvSpPr>
            <a:spLocks noGrp="1"/>
          </p:cNvSpPr>
          <p:nvPr/>
        </p:nvSpPr>
        <p:spPr>
          <a:xfrm>
            <a:off x="666750" y="4457700"/>
            <a:ext cx="18097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3" name="矩形 42"/>
          <p:cNvSpPr>
            <a:spLocks noGrp="1"/>
          </p:cNvSpPr>
          <p:nvPr/>
        </p:nvSpPr>
        <p:spPr>
          <a:xfrm>
            <a:off x="762000" y="4543425"/>
            <a:ext cx="16192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社区围观用户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矩形 43"/>
          <p:cNvSpPr>
            <a:spLocks noGrp="1"/>
          </p:cNvSpPr>
          <p:nvPr/>
        </p:nvSpPr>
        <p:spPr>
          <a:xfrm>
            <a:off x="2476500" y="4457700"/>
            <a:ext cx="2762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5" name="矩形 44"/>
          <p:cNvSpPr>
            <a:spLocks noGrp="1"/>
          </p:cNvSpPr>
          <p:nvPr/>
        </p:nvSpPr>
        <p:spPr>
          <a:xfrm>
            <a:off x="2571750" y="4543425"/>
            <a:ext cx="257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短视频、攻略、赛事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矩形 45"/>
          <p:cNvSpPr>
            <a:spLocks noGrp="1"/>
          </p:cNvSpPr>
          <p:nvPr/>
        </p:nvSpPr>
        <p:spPr>
          <a:xfrm>
            <a:off x="5238750" y="4457700"/>
            <a:ext cx="3048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7" name="矩形 46"/>
          <p:cNvSpPr>
            <a:spLocks noGrp="1"/>
          </p:cNvSpPr>
          <p:nvPr/>
        </p:nvSpPr>
        <p:spPr>
          <a:xfrm>
            <a:off x="5334000" y="4543425"/>
            <a:ext cx="2857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话题性、争议点、观看性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矩形 47"/>
          <p:cNvSpPr>
            <a:spLocks noGrp="1"/>
          </p:cNvSpPr>
          <p:nvPr/>
        </p:nvSpPr>
        <p:spPr>
          <a:xfrm>
            <a:off x="8286750" y="4457700"/>
            <a:ext cx="266700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49" name="矩形 48"/>
          <p:cNvSpPr>
            <a:spLocks noGrp="1"/>
          </p:cNvSpPr>
          <p:nvPr/>
        </p:nvSpPr>
        <p:spPr>
          <a:xfrm>
            <a:off x="8382000" y="4543425"/>
            <a:ext cx="2476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负面舆情持续扩散</a:t>
            </a:r>
            <a:endParaRPr sz="1090" b="0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圆角矩形 49"/>
          <p:cNvSpPr>
            <a:spLocks noGrp="1"/>
          </p:cNvSpPr>
          <p:nvPr/>
        </p:nvSpPr>
        <p:spPr>
          <a:xfrm>
            <a:off x="1123950" y="5753100"/>
            <a:ext cx="9944100" cy="438150"/>
          </a:xfrm>
          <a:prstGeom prst="roundRect">
            <a:avLst>
              <a:gd name="adj" fmla="val 17391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51" name="矩形 50"/>
          <p:cNvSpPr>
            <a:spLocks noGrp="1"/>
          </p:cNvSpPr>
          <p:nvPr/>
        </p:nvSpPr>
        <p:spPr>
          <a:xfrm>
            <a:off x="1390650" y="5876925"/>
            <a:ext cx="10477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本页结论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矩形 51"/>
          <p:cNvSpPr>
            <a:spLocks noGrp="1"/>
          </p:cNvSpPr>
          <p:nvPr/>
        </p:nvSpPr>
        <p:spPr>
          <a:xfrm>
            <a:off x="2457450" y="5857875"/>
            <a:ext cx="819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90" b="0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后文复盘里“核心玩家认可但新手劝退”要用用户分层解释，不能简单判定版本好或坏。</a:t>
            </a:r>
            <a:endParaRPr sz="1090" b="0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3" name="矩形 52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54" name="矩形 53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08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>
            <a:spLocks noGrp="1"/>
          </p:cNvSpPr>
          <p:nvPr/>
        </p:nvSpPr>
        <p:spPr>
          <a:xfrm>
            <a:off x="609600" y="361950"/>
            <a:ext cx="4381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050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竞品格局</a:t>
            </a:r>
            <a:endParaRPr sz="1050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Grp="1"/>
          </p:cNvSpPr>
          <p:nvPr/>
        </p:nvSpPr>
        <p:spPr>
          <a:xfrm>
            <a:off x="609600" y="685800"/>
            <a:ext cx="10287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2625" b="1">
                <a:solidFill>
                  <a:srgbClr val="1020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竞品不只是同类产品，而是谁在争夺同一批玩家</a:t>
            </a:r>
            <a:endParaRPr sz="2625" b="1">
              <a:solidFill>
                <a:srgbClr val="1020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>
            <a:spLocks noGrp="1"/>
          </p:cNvSpPr>
          <p:nvPr/>
        </p:nvSpPr>
        <p:spPr>
          <a:xfrm>
            <a:off x="609600" y="1238250"/>
            <a:ext cx="1009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PM 要看 IP 情感、操作成就、日常时间和社区注意力。</a:t>
            </a:r>
            <a:endParaRPr sz="127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>
            <a:spLocks noGrp="1"/>
          </p:cNvSpPr>
          <p:nvPr/>
        </p:nvSpPr>
        <p:spPr>
          <a:xfrm>
            <a:off x="990600" y="1866900"/>
            <a:ext cx="29527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6" name="矩形 5"/>
          <p:cNvSpPr>
            <a:spLocks noGrp="1"/>
          </p:cNvSpPr>
          <p:nvPr/>
        </p:nvSpPr>
        <p:spPr>
          <a:xfrm>
            <a:off x="990600" y="1866900"/>
            <a:ext cx="47625" cy="2286000"/>
          </a:xfrm>
          <a:prstGeom prst="rect">
            <a:avLst/>
          </a:prstGeom>
          <a:solidFill>
            <a:srgbClr val="1D5EA8"/>
          </a:solidFill>
          <a:ln w="0">
            <a:noFill/>
            <a:prstDash val="solid"/>
          </a:ln>
        </p:spPr>
      </p:sp>
      <p:sp>
        <p:nvSpPr>
          <p:cNvPr id="7" name="矩形 6"/>
          <p:cNvSpPr>
            <a:spLocks noGrp="1"/>
          </p:cNvSpPr>
          <p:nvPr/>
        </p:nvSpPr>
        <p:spPr>
          <a:xfrm>
            <a:off x="1200150" y="2019300"/>
            <a:ext cx="25336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D5EA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改编竞品</a:t>
            </a:r>
            <a:endParaRPr sz="1575" b="1">
              <a:solidFill>
                <a:srgbClr val="1D5EA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>
            <a:spLocks noGrp="1"/>
          </p:cNvSpPr>
          <p:nvPr/>
        </p:nvSpPr>
        <p:spPr>
          <a:xfrm>
            <a:off x="1200150" y="2381250"/>
            <a:ext cx="25336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不是只看同题材，而是看它如何处理角色还原、原创内容和粉丝情绪。输出应是“哪些期待不能踩雷”。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圆角矩形 8"/>
          <p:cNvSpPr>
            <a:spLocks noGrp="1"/>
          </p:cNvSpPr>
          <p:nvPr/>
        </p:nvSpPr>
        <p:spPr>
          <a:xfrm>
            <a:off x="4629150" y="1866900"/>
            <a:ext cx="29527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0" name="矩形 9"/>
          <p:cNvSpPr>
            <a:spLocks noGrp="1"/>
          </p:cNvSpPr>
          <p:nvPr/>
        </p:nvSpPr>
        <p:spPr>
          <a:xfrm>
            <a:off x="4629150" y="1866900"/>
            <a:ext cx="47625" cy="2286000"/>
          </a:xfrm>
          <a:prstGeom prst="rect">
            <a:avLst/>
          </a:prstGeom>
          <a:solidFill>
            <a:srgbClr val="12A8D8"/>
          </a:solidFill>
          <a:ln w="0">
            <a:noFill/>
            <a:prstDash val="solid"/>
          </a:ln>
        </p:spPr>
      </p:sp>
      <p:sp>
        <p:nvSpPr>
          <p:cNvPr id="11" name="矩形 10"/>
          <p:cNvSpPr>
            <a:spLocks noGrp="1"/>
          </p:cNvSpPr>
          <p:nvPr/>
        </p:nvSpPr>
        <p:spPr>
          <a:xfrm>
            <a:off x="4838700" y="2019300"/>
            <a:ext cx="25336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12A8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 / PVP 竞品</a:t>
            </a:r>
            <a:endParaRPr sz="1575" b="1">
              <a:solidFill>
                <a:srgbClr val="12A8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>
            <a:spLocks noGrp="1"/>
          </p:cNvSpPr>
          <p:nvPr/>
        </p:nvSpPr>
        <p:spPr>
          <a:xfrm>
            <a:off x="4838700" y="2381250"/>
            <a:ext cx="25336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重点看手感反馈、匹配节奏、平衡调整频率和高水平玩家内容生态。输出应是“玩家为什么愿意练”。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>
            <a:spLocks noGrp="1"/>
          </p:cNvSpPr>
          <p:nvPr/>
        </p:nvSpPr>
        <p:spPr>
          <a:xfrm>
            <a:off x="8267700" y="1866900"/>
            <a:ext cx="2952750" cy="2286000"/>
          </a:xfrm>
          <a:prstGeom prst="roundRect">
            <a:avLst>
              <a:gd name="adj" fmla="val 3333"/>
            </a:avLst>
          </a:prstGeom>
          <a:solidFill>
            <a:srgbClr val="FFFFFF"/>
          </a:solidFill>
          <a:ln w="9525">
            <a:solidFill>
              <a:srgbClr val="D8E4F0"/>
            </a:solidFill>
            <a:prstDash val="solid"/>
          </a:ln>
        </p:spPr>
      </p:sp>
      <p:sp>
        <p:nvSpPr>
          <p:cNvPr id="14" name="矩形 13"/>
          <p:cNvSpPr>
            <a:spLocks noGrp="1"/>
          </p:cNvSpPr>
          <p:nvPr/>
        </p:nvSpPr>
        <p:spPr>
          <a:xfrm>
            <a:off x="8267700" y="1866900"/>
            <a:ext cx="47625" cy="2286000"/>
          </a:xfrm>
          <a:prstGeom prst="rect">
            <a:avLst/>
          </a:prstGeom>
          <a:solidFill>
            <a:srgbClr val="F0A51A"/>
          </a:solidFill>
          <a:ln w="0">
            <a:noFill/>
            <a:prstDash val="solid"/>
          </a:ln>
        </p:spPr>
      </p:sp>
      <p:sp>
        <p:nvSpPr>
          <p:cNvPr id="15" name="矩形 14"/>
          <p:cNvSpPr>
            <a:spLocks noGrp="1"/>
          </p:cNvSpPr>
          <p:nvPr/>
        </p:nvSpPr>
        <p:spPr>
          <a:xfrm>
            <a:off x="8477250" y="2019300"/>
            <a:ext cx="25336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575" b="1">
                <a:solidFill>
                  <a:srgbClr val="F0A5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长线运营与社区竞品</a:t>
            </a:r>
            <a:endParaRPr sz="1575" b="1">
              <a:solidFill>
                <a:srgbClr val="F0A5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8477250" y="2381250"/>
            <a:ext cx="25336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125" b="0">
                <a:solidFill>
                  <a:srgbClr val="60728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关注日常时间、活动密度、版本宣发和舆情处理。输出应是“本版本要抢回哪类注意力”。</a:t>
            </a:r>
            <a:endParaRPr sz="1125" b="0">
              <a:solidFill>
                <a:srgbClr val="60728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圆角矩形 16"/>
          <p:cNvSpPr>
            <a:spLocks noGrp="1"/>
          </p:cNvSpPr>
          <p:nvPr/>
        </p:nvSpPr>
        <p:spPr>
          <a:xfrm>
            <a:off x="1524000" y="5010150"/>
            <a:ext cx="9144000" cy="571500"/>
          </a:xfrm>
          <a:prstGeom prst="roundRect">
            <a:avLst>
              <a:gd name="adj" fmla="val 13333"/>
            </a:avLst>
          </a:prstGeom>
          <a:solidFill>
            <a:srgbClr val="EAF3FF"/>
          </a:solidFill>
          <a:ln w="9525">
            <a:solidFill>
              <a:srgbClr val="BBD5EF"/>
            </a:solidFill>
            <a:prstDash val="solid"/>
          </a:ln>
        </p:spPr>
      </p:sp>
      <p:sp>
        <p:nvSpPr>
          <p:cNvPr id="18" name="矩形 17"/>
          <p:cNvSpPr>
            <a:spLocks noGrp="1"/>
          </p:cNvSpPr>
          <p:nvPr/>
        </p:nvSpPr>
        <p:spPr>
          <a:xfrm>
            <a:off x="1866900" y="5124450"/>
            <a:ext cx="84582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1275" b="1">
                <a:solidFill>
                  <a:srgbClr val="0A244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竞品分析的产出不是“竞品名单”，而是外部压力如何影响本版本取舍：抢谁的时间、回应谁的期待、避开什么风险。</a:t>
            </a:r>
            <a:endParaRPr sz="1275" b="1">
              <a:solidFill>
                <a:srgbClr val="0A244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>
            <a:spLocks noGrp="1"/>
          </p:cNvSpPr>
          <p:nvPr/>
        </p:nvSpPr>
        <p:spPr>
          <a:xfrm>
            <a:off x="609600" y="6496050"/>
            <a:ext cx="10001250" cy="9525"/>
          </a:xfrm>
          <a:prstGeom prst="rect">
            <a:avLst/>
          </a:prstGeom>
          <a:solidFill>
            <a:srgbClr val="D8E4F0"/>
          </a:solidFill>
          <a:ln w="0">
            <a:noFill/>
            <a:prstDash val="solid"/>
          </a:ln>
        </p:spPr>
      </p:sp>
      <p:sp>
        <p:nvSpPr>
          <p:cNvPr id="20" name="矩形 19"/>
          <p:cNvSpPr>
            <a:spLocks noGrp="1"/>
          </p:cNvSpPr>
          <p:nvPr/>
        </p:nvSpPr>
        <p:spPr>
          <a:xfrm>
            <a:off x="11049000" y="6343650"/>
            <a:ext cx="457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r>
              <a:rPr sz="975" b="1">
                <a:solidFill>
                  <a:srgbClr val="8EA2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09</a:t>
            </a:r>
            <a:endParaRPr sz="975" b="1">
              <a:solidFill>
                <a:srgbClr val="8EA2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WZhZTQxNjQyN2JiYmZiYmFjZmRlNGUxN2Q4YmViNmIifQ=="/>
</p:tagLst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Microsoft YaHei"/>
        <a:ea typeface="Microsoft YaHei"/>
        <a:cs typeface="Microsoft YaHei"/>
      </a:majorFont>
      <a:minorFont>
        <a:latin typeface="Microsoft YaHei"/>
        <a:ea typeface="Microsoft YaHei"/>
        <a:cs typeface="Microsoft YaHe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Microsoft YaHei"/>
        <a:ea typeface="Microsoft YaHei"/>
        <a:cs typeface="Microsoft YaHei"/>
      </a:majorFont>
      <a:minorFont>
        <a:latin typeface="Microsoft YaHei"/>
        <a:ea typeface="Microsoft YaHei"/>
        <a:cs typeface="Microsoft YaHe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7318</Words>
  <Application>WPS 演示</Application>
  <PresentationFormat>Converted Presentation</PresentationFormat>
  <Paragraphs>917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左涵俊</cp:lastModifiedBy>
  <cp:revision>1</cp:revision>
  <dcterms:created xsi:type="dcterms:W3CDTF">2026-07-10T02:23:56Z</dcterms:created>
  <dcterms:modified xsi:type="dcterms:W3CDTF">2026-07-10T02:23:56Z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68CAF0E1BE3C45358442E1CECFC6C818_12</vt:lpwstr>
  </property>
  <property fmtid="{D5CDD505-2E9C-101B-9397-08002B2CF9AE}" pid="3" name="KSOProductBuildVer">
    <vt:lpwstr>2052-12.1.0.18276</vt:lpwstr>
  </property>
</Properties>
</file>