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slides/charts/chart1.xml" ContentType="application/vnd.openxmlformats-officedocument.drawingml.chart+xml"/>
  <Override PartName="/ppt/slides/charts/chart2.xml" ContentType="application/vnd.openxmlformats-officedocument.drawingml.chart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f900d163353409c" /><Relationship Type="http://schemas.openxmlformats.org/officeDocument/2006/relationships/extended-properties" Target="/docProps/app.xml" Id="R5d74441a7fdd405d" /><Relationship Type="http://schemas.openxmlformats.org/officeDocument/2006/relationships/officeDocument" Target="/ppt/presentation.xml" Id="Rb39a94ad13e4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0a18be8724328"/>
  </p:sldMasterIdLst>
  <p:notesMasterIdLst>
    <p:notesMasterId xmlns:r="http://schemas.openxmlformats.org/officeDocument/2006/relationships" r:id="Reb837e8e8dfa4192"/>
  </p:notesMasterIdLst>
  <p:sldIdLst>
    <p:sldId xmlns:r="http://schemas.openxmlformats.org/officeDocument/2006/relationships" id="256" r:id="R9d9a82ab4e7b4189"/>
    <p:sldId xmlns:r="http://schemas.openxmlformats.org/officeDocument/2006/relationships" id="257" r:id="R89ed926756374a75"/>
    <p:sldId xmlns:r="http://schemas.openxmlformats.org/officeDocument/2006/relationships" id="258" r:id="Rcf243c2f7c164110"/>
    <p:sldId xmlns:r="http://schemas.openxmlformats.org/officeDocument/2006/relationships" id="259" r:id="R23fdfccdf3c54224"/>
    <p:sldId xmlns:r="http://schemas.openxmlformats.org/officeDocument/2006/relationships" id="260" r:id="R70a7c32e68664b4c"/>
    <p:sldId xmlns:r="http://schemas.openxmlformats.org/officeDocument/2006/relationships" id="261" r:id="R33cd1a7e34604f08"/>
    <p:sldId xmlns:r="http://schemas.openxmlformats.org/officeDocument/2006/relationships" id="262" r:id="Rc7ae5595099041e3"/>
    <p:sldId xmlns:r="http://schemas.openxmlformats.org/officeDocument/2006/relationships" id="263" r:id="R66f3132f69e844f1"/>
    <p:sldId xmlns:r="http://schemas.openxmlformats.org/officeDocument/2006/relationships" id="264" r:id="Rb49c9c72558c443d"/>
    <p:sldId xmlns:r="http://schemas.openxmlformats.org/officeDocument/2006/relationships" id="265" r:id="Ra3efc2dda0e34bca"/>
    <p:sldId xmlns:r="http://schemas.openxmlformats.org/officeDocument/2006/relationships" id="266" r:id="Rcc5c3a7f35254302"/>
    <p:sldId xmlns:r="http://schemas.openxmlformats.org/officeDocument/2006/relationships" id="267" r:id="Raf87f7275905433e"/>
    <p:sldId xmlns:r="http://schemas.openxmlformats.org/officeDocument/2006/relationships" id="268" r:id="R010c98a013994c5c"/>
    <p:sldId xmlns:r="http://schemas.openxmlformats.org/officeDocument/2006/relationships" id="269" r:id="R77c57959a875430e"/>
    <p:sldId xmlns:r="http://schemas.openxmlformats.org/officeDocument/2006/relationships" id="270" r:id="Rd61e01fe3e2e4c8a"/>
    <p:sldId xmlns:r="http://schemas.openxmlformats.org/officeDocument/2006/relationships" id="271" r:id="R8b921ea9486b4caf"/>
    <p:sldId xmlns:r="http://schemas.openxmlformats.org/officeDocument/2006/relationships" id="272" r:id="Rdab05d5636934582"/>
    <p:sldId xmlns:r="http://schemas.openxmlformats.org/officeDocument/2006/relationships" id="273" r:id="R68721bc0642342f0"/>
    <p:sldId xmlns:r="http://schemas.openxmlformats.org/officeDocument/2006/relationships" id="274" r:id="R78f27ae051a24ea5"/>
    <p:sldId xmlns:r="http://schemas.openxmlformats.org/officeDocument/2006/relationships" id="275" r:id="R9b4a9082ab8b4e88"/>
    <p:sldId xmlns:r="http://schemas.openxmlformats.org/officeDocument/2006/relationships" id="276" r:id="R69e3dd410385416c"/>
    <p:sldId xmlns:r="http://schemas.openxmlformats.org/officeDocument/2006/relationships" id="277" r:id="R6d97739a285447be"/>
    <p:sldId xmlns:r="http://schemas.openxmlformats.org/officeDocument/2006/relationships" id="278" r:id="Rad83078946fb4320"/>
    <p:sldId xmlns:r="http://schemas.openxmlformats.org/officeDocument/2006/relationships" id="279" r:id="Re98523113bd948e7"/>
    <p:sldId xmlns:r="http://schemas.openxmlformats.org/officeDocument/2006/relationships" id="280" r:id="Rbc573d417a794e71"/>
    <p:sldId xmlns:r="http://schemas.openxmlformats.org/officeDocument/2006/relationships" id="281" r:id="Rf331788994bb408d"/>
    <p:sldId xmlns:r="http://schemas.openxmlformats.org/officeDocument/2006/relationships" id="282" r:id="R53b1871d626742ad"/>
    <p:sldId xmlns:r="http://schemas.openxmlformats.org/officeDocument/2006/relationships" id="283" r:id="R9be77e2ccd0843fc"/>
    <p:sldId xmlns:r="http://schemas.openxmlformats.org/officeDocument/2006/relationships" id="284" r:id="Rbaf3c4bb91404fd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24763a35b524c50" /><Relationship Type="http://schemas.openxmlformats.org/officeDocument/2006/relationships/slideMaster" Target="/ppt/slideMasters/slideMaster1.xml" Id="Rc500a18be8724328" /><Relationship Type="http://schemas.openxmlformats.org/officeDocument/2006/relationships/notesMaster" Target="/ppt/notesMasters/notesMaster1.xml" Id="Reb837e8e8dfa4192" /><Relationship Type="http://schemas.openxmlformats.org/officeDocument/2006/relationships/presProps" Target="/ppt/presProps.xml" Id="Rf5c9fa01d3a54aea" /><Relationship Type="http://schemas.openxmlformats.org/officeDocument/2006/relationships/viewProps" Target="/ppt/viewProps.xml" Id="R61f51541d5d448a9" /><Relationship Type="http://schemas.openxmlformats.org/officeDocument/2006/relationships/tableStyles" Target="/ppt/tableStyles.xml" Id="Rdf9099fe8bb245eb" /><Relationship Type="http://schemas.openxmlformats.org/officeDocument/2006/relationships/slide" Target="/ppt/slides/slide1.xml" Id="R9d9a82ab4e7b4189" /><Relationship Type="http://schemas.openxmlformats.org/officeDocument/2006/relationships/slide" Target="/ppt/slides/slide2.xml" Id="R89ed926756374a75" /><Relationship Type="http://schemas.openxmlformats.org/officeDocument/2006/relationships/slide" Target="/ppt/slides/slide3.xml" Id="Rcf243c2f7c164110" /><Relationship Type="http://schemas.openxmlformats.org/officeDocument/2006/relationships/slide" Target="/ppt/slides/slide4.xml" Id="R23fdfccdf3c54224" /><Relationship Type="http://schemas.openxmlformats.org/officeDocument/2006/relationships/slide" Target="/ppt/slides/slide5.xml" Id="R70a7c32e68664b4c" /><Relationship Type="http://schemas.openxmlformats.org/officeDocument/2006/relationships/slide" Target="/ppt/slides/slide6.xml" Id="R33cd1a7e34604f08" /><Relationship Type="http://schemas.openxmlformats.org/officeDocument/2006/relationships/slide" Target="/ppt/slides/slide7.xml" Id="Rc7ae5595099041e3" /><Relationship Type="http://schemas.openxmlformats.org/officeDocument/2006/relationships/slide" Target="/ppt/slides/slide8.xml" Id="R66f3132f69e844f1" /><Relationship Type="http://schemas.openxmlformats.org/officeDocument/2006/relationships/slide" Target="/ppt/slides/slide9.xml" Id="Rb49c9c72558c443d" /><Relationship Type="http://schemas.openxmlformats.org/officeDocument/2006/relationships/slide" Target="/ppt/slides/slide10.xml" Id="Ra3efc2dda0e34bca" /><Relationship Type="http://schemas.openxmlformats.org/officeDocument/2006/relationships/slide" Target="/ppt/slides/slide11.xml" Id="Rcc5c3a7f35254302" /><Relationship Type="http://schemas.openxmlformats.org/officeDocument/2006/relationships/slide" Target="/ppt/slides/slide12.xml" Id="Raf87f7275905433e" /><Relationship Type="http://schemas.openxmlformats.org/officeDocument/2006/relationships/slide" Target="/ppt/slides/slide13.xml" Id="R010c98a013994c5c" /><Relationship Type="http://schemas.openxmlformats.org/officeDocument/2006/relationships/slide" Target="/ppt/slides/slide14.xml" Id="R77c57959a875430e" /><Relationship Type="http://schemas.openxmlformats.org/officeDocument/2006/relationships/slide" Target="/ppt/slides/slide15.xml" Id="Rd61e01fe3e2e4c8a" /><Relationship Type="http://schemas.openxmlformats.org/officeDocument/2006/relationships/slide" Target="/ppt/slides/slide16.xml" Id="R8b921ea9486b4caf" /><Relationship Type="http://schemas.openxmlformats.org/officeDocument/2006/relationships/slide" Target="/ppt/slides/slide17.xml" Id="Rdab05d5636934582" /><Relationship Type="http://schemas.openxmlformats.org/officeDocument/2006/relationships/slide" Target="/ppt/slides/slide18.xml" Id="R68721bc0642342f0" /><Relationship Type="http://schemas.openxmlformats.org/officeDocument/2006/relationships/slide" Target="/ppt/slides/slide19.xml" Id="R78f27ae051a24ea5" /><Relationship Type="http://schemas.openxmlformats.org/officeDocument/2006/relationships/slide" Target="/ppt/slides/slide20.xml" Id="R9b4a9082ab8b4e88" /><Relationship Type="http://schemas.openxmlformats.org/officeDocument/2006/relationships/slide" Target="/ppt/slides/slide21.xml" Id="R69e3dd410385416c" /><Relationship Type="http://schemas.openxmlformats.org/officeDocument/2006/relationships/slide" Target="/ppt/slides/slide22.xml" Id="R6d97739a285447be" /><Relationship Type="http://schemas.openxmlformats.org/officeDocument/2006/relationships/slide" Target="/ppt/slides/slide23.xml" Id="Rad83078946fb4320" /><Relationship Type="http://schemas.openxmlformats.org/officeDocument/2006/relationships/slide" Target="/ppt/slides/slide24.xml" Id="Re98523113bd948e7" /><Relationship Type="http://schemas.openxmlformats.org/officeDocument/2006/relationships/slide" Target="/ppt/slides/slide25.xml" Id="Rbc573d417a794e71" /><Relationship Type="http://schemas.openxmlformats.org/officeDocument/2006/relationships/slide" Target="/ppt/slides/slide26.xml" Id="Rf331788994bb408d" /><Relationship Type="http://schemas.openxmlformats.org/officeDocument/2006/relationships/slide" Target="/ppt/slides/slide27.xml" Id="R53b1871d626742ad" /><Relationship Type="http://schemas.openxmlformats.org/officeDocument/2006/relationships/slide" Target="/ppt/slides/slide28.xml" Id="R9be77e2ccd0843fc" /><Relationship Type="http://schemas.openxmlformats.org/officeDocument/2006/relationships/slide" Target="/ppt/slides/slide29.xml" Id="Rbaf3c4bb91404fd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b5be289055844f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caf6ef229234953" /><Relationship Type="http://schemas.openxmlformats.org/officeDocument/2006/relationships/notesMaster" Target="/ppt/notesMasters/notesMaster1.xml" Id="R54bbfb9a854a4e9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cba59c42a2441af" /><Relationship Type="http://schemas.openxmlformats.org/officeDocument/2006/relationships/notesMaster" Target="/ppt/notesMasters/notesMaster1.xml" Id="Re30f5592d9384c2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8b4fe279fa0438b" /><Relationship Type="http://schemas.openxmlformats.org/officeDocument/2006/relationships/notesMaster" Target="/ppt/notesMasters/notesMaster1.xml" Id="Rb3ddf05431114ff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2c482b6820d44da" /><Relationship Type="http://schemas.openxmlformats.org/officeDocument/2006/relationships/notesMaster" Target="/ppt/notesMasters/notesMaster1.xml" Id="Rf0cd4c7d46ce441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51d41eed5fc4adf" /><Relationship Type="http://schemas.openxmlformats.org/officeDocument/2006/relationships/notesMaster" Target="/ppt/notesMasters/notesMaster1.xml" Id="R6017472b93f34d8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f715f8ce2c44dbb" /><Relationship Type="http://schemas.openxmlformats.org/officeDocument/2006/relationships/notesMaster" Target="/ppt/notesMasters/notesMaster1.xml" Id="Ra35141f375ca4a0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1085a9b05e64a97" /><Relationship Type="http://schemas.openxmlformats.org/officeDocument/2006/relationships/notesMaster" Target="/ppt/notesMasters/notesMaster1.xml" Id="Rb7b1477e7fb74ac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997da7520ba4114" /><Relationship Type="http://schemas.openxmlformats.org/officeDocument/2006/relationships/notesMaster" Target="/ppt/notesMasters/notesMaster1.xml" Id="Re576bf84f20e41e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bf221bd30be4de6" /><Relationship Type="http://schemas.openxmlformats.org/officeDocument/2006/relationships/notesMaster" Target="/ppt/notesMasters/notesMaster1.xml" Id="R77da52c28af645e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c0dbc1f14da45cd" /><Relationship Type="http://schemas.openxmlformats.org/officeDocument/2006/relationships/notesMaster" Target="/ppt/notesMasters/notesMaster1.xml" Id="Rc5fff6146b8d414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28ecad8476443cb" /><Relationship Type="http://schemas.openxmlformats.org/officeDocument/2006/relationships/notesMaster" Target="/ppt/notesMasters/notesMaster1.xml" Id="R7158fd15335949d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e65407217a04627" /><Relationship Type="http://schemas.openxmlformats.org/officeDocument/2006/relationships/notesMaster" Target="/ppt/notesMasters/notesMaster1.xml" Id="R6e010c6e13ee4f6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8bea43dc4c1471b" /><Relationship Type="http://schemas.openxmlformats.org/officeDocument/2006/relationships/notesMaster" Target="/ppt/notesMasters/notesMaster1.xml" Id="Rdbb94b9357384dd3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226615a86cc4479" /><Relationship Type="http://schemas.openxmlformats.org/officeDocument/2006/relationships/notesMaster" Target="/ppt/notesMasters/notesMaster1.xml" Id="Re81f1fdcb01b4278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3e57a89a0fc64fea" /><Relationship Type="http://schemas.openxmlformats.org/officeDocument/2006/relationships/notesMaster" Target="/ppt/notesMasters/notesMaster1.xml" Id="Rb5c8fa3e9fa3442c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505a488787b043d0" /><Relationship Type="http://schemas.openxmlformats.org/officeDocument/2006/relationships/notesMaster" Target="/ppt/notesMasters/notesMaster1.xml" Id="R066c8c0f31db42b9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f3e621d519a7470d" /><Relationship Type="http://schemas.openxmlformats.org/officeDocument/2006/relationships/notesMaster" Target="/ppt/notesMasters/notesMaster1.xml" Id="R9b2fee8c7fb64be6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df73bb38d28e4959" /><Relationship Type="http://schemas.openxmlformats.org/officeDocument/2006/relationships/notesMaster" Target="/ppt/notesMasters/notesMaster1.xml" Id="R9dd68dde97164ba4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4ceb5b1e0f9d4d7f" /><Relationship Type="http://schemas.openxmlformats.org/officeDocument/2006/relationships/notesMaster" Target="/ppt/notesMasters/notesMaster1.xml" Id="R9e8114bfe4dd451c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55c5f1bca4934db1" /><Relationship Type="http://schemas.openxmlformats.org/officeDocument/2006/relationships/notesMaster" Target="/ppt/notesMasters/notesMaster1.xml" Id="R4f2a4381e0334439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575c1a009add48be" /><Relationship Type="http://schemas.openxmlformats.org/officeDocument/2006/relationships/notesMaster" Target="/ppt/notesMasters/notesMaster1.xml" Id="Ra23104e8f7d94efb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9d9257a1aabe4e07" /><Relationship Type="http://schemas.openxmlformats.org/officeDocument/2006/relationships/notesMaster" Target="/ppt/notesMasters/notesMaster1.xml" Id="Rbe24c6562b5b4e4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29f1aad18a0441b" /><Relationship Type="http://schemas.openxmlformats.org/officeDocument/2006/relationships/notesMaster" Target="/ppt/notesMasters/notesMaster1.xml" Id="R82ae482156e2478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cd18a72e7fd4a5c" /><Relationship Type="http://schemas.openxmlformats.org/officeDocument/2006/relationships/notesMaster" Target="/ppt/notesMasters/notesMaster1.xml" Id="R8d883db9b2a1481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62254f01814435e" /><Relationship Type="http://schemas.openxmlformats.org/officeDocument/2006/relationships/notesMaster" Target="/ppt/notesMasters/notesMaster1.xml" Id="Rc186ea91281b4f3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168f41f256c4a6c" /><Relationship Type="http://schemas.openxmlformats.org/officeDocument/2006/relationships/notesMaster" Target="/ppt/notesMasters/notesMaster1.xml" Id="R826e8e5c27cc4b8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24f8d97a5ef46f9" /><Relationship Type="http://schemas.openxmlformats.org/officeDocument/2006/relationships/notesMaster" Target="/ppt/notesMasters/notesMaster1.xml" Id="Ra40fe235cfee412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7de45c7f4c544fa" /><Relationship Type="http://schemas.openxmlformats.org/officeDocument/2006/relationships/notesMaster" Target="/ppt/notesMasters/notesMaster1.xml" Id="Ree9488054bc04f2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497867fbda142ac" /><Relationship Type="http://schemas.openxmlformats.org/officeDocument/2006/relationships/notesMaster" Target="/ppt/notesMasters/notesMaster1.xml" Id="Rfd535a06103c4f6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00:15</a:t>
            </a:r>
          </a:p>
          <a:p xmlns:a="http://schemas.openxmlformats.org/drawingml/2006/main"/>
          <a:p xmlns:a="http://schemas.openxmlformats.org/drawingml/2006/main">
            <a:r>
              <a:t>大家好，这次汇报先呈现我们最终回答了什么，再回到研究执行过程，说明研究范围、对象、问卷入口和报告结构为什么连续调整。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</a:t>
            </a:r>
          </a:p>
          <a:p xmlns:a="http://schemas.openxmlformats.org/drawingml/2006/main">
            <a:r>
              <a:t>- 用户提供的项目历程说明（本任务对话）</a:t>
            </a:r>
          </a:p>
          <a:p xmlns:a="http://schemas.openxmlformats.org/drawingml/2006/main">
            <a:r>
              <a:t>- 用户提供的招募海报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三个访谈案例不是三条独立评价，而是三个完整的项目过程。开发者A在48小时限时开发中，先承接策划案、拆分任务、确认方案，再让Codex生成钩锁系统，并通过运行发现射线检测错误。开发者B以可运行演示为先，Codex生成基础功能后，要求遗漏和组件偏差仍需要继续处理。开发者C则根据短期和长期项目的差异限定目录和资源，通过反复试玩修正抛锚玩法。三者的人工控制分别集中在需求与方案、原型运行、目录和玩法手感。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D:\Desktop\大学生_AI游戏创作工具用户研究_研究报告.docx：4.2.1—4.2.3</a:t>
            </a:r>
          </a:p>
          <a:p xmlns:a="http://schemas.openxmlformats.org/drawingml/2006/main">
            <a:r>
              <a:t>- 视觉参考：D:\Desktop\大学生_AI游戏创作工具用户研究_演示.pptx，第10页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00:45</a:t>
            </a:r>
          </a:p>
          <a:p xmlns:a="http://schemas.openxmlformats.org/drawingml/2006/main"/>
          <a:p xmlns:a="http://schemas.openxmlformats.org/drawingml/2006/main">
            <a:r>
              <a:t>综合来看，Codex核心样本看重的是更快形成可继续处理的结果。提效与能力补足不是二选一，而是随任务并存。使用过程从目标和范围设定一直延伸到项目接入；基础功能、原型和重复编写较顺利，但遗漏、实现偏离、效果偏差、运行错误和参考不足仍会造成受阻，因此结果进入项目仍要经过人工处理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D:\Desktop\大学生_AI游戏创作工具用户研究_研究报告.docx：7.1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00:15</a:t>
            </a:r>
          </a:p>
          <a:p xmlns:a="http://schemas.openxmlformats.org/drawingml/2006/main"/>
          <a:p xmlns:a="http://schemas.openxmlformats.org/drawingml/2006/main">
            <a:r>
              <a:t>平台部分分析6份大学生创作记录，包含多个平台。TapTap制造的《炉釜猪》提供最完整的修改过程，因此作为案例锚点；造化工坊等记录用于观察其他平台中是否出现相近的实现调整。这里没有平台创作者访谈，也不形成产品专属结论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D:\Desktop\大学生_AI游戏创作工具用户研究_研究报告.docx：第五章章首、8.2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00:35</a:t>
            </a:r>
          </a:p>
          <a:p xmlns:a="http://schemas.openxmlformats.org/drawingml/2006/main"/>
          <a:p xmlns:a="http://schemas.openxmlformats.org/drawingml/2006/main">
            <a:r>
              <a:t>平台记录显示，用户首先获得能够查看、操作或测试的初步结果。生成以后，他们继续说明需求、选择方向、筛选结果和测试玩法。需求表达、修改精度和玩法深度分别对应目标说明、结果调整和玩法完善。平台把创意推进到实际检验阶段，但没有替代后续创作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D:\Desktop\大学生_AI游戏创作工具用户研究_研究报告.docx：5.1.1—5.1.2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00:35</a:t>
            </a:r>
          </a:p>
          <a:p xmlns:a="http://schemas.openxmlformats.org/drawingml/2006/main"/>
          <a:p xmlns:a="http://schemas.openxmlformats.org/drawingml/2006/main">
            <a:r>
              <a:t>《炉釜猪》的首轮结果偏向常见玩法，创作者需要补充排除项和目标效果，并经历7轮以上筛选、修改和测试。记录提交时作品已经可试玩，但仍在完善美术。造化工坊记录也显示，可运行状态与实现方式调整、玩法深化问题可以同时存在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D:\Desktop\大学生_AI游戏创作工具用户研究_研究报告.docx：5.2、5.4.1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00:45</a:t>
            </a:r>
          </a:p>
          <a:p xmlns:a="http://schemas.openxmlformats.org/drawingml/2006/main"/>
          <a:p xmlns:a="http://schemas.openxmlformats.org/drawingml/2006/main">
            <a:r>
              <a:t>综合来看，一站式平台主要支持创作启动、原型形成和玩法验证。平台把想法推进成初步结果，但创作者仍要持续说明、选择、筛选、修改和测试。需求表达、局部修改、玩法深度以及素材和逻辑统一是主要受阻条件，因此可运行或可试玩不等于作品完成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D:\Desktop\大学生_AI游戏创作工具用户研究_研究报告.docx：7.2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00:15</a:t>
            </a:r>
          </a:p>
          <a:p xmlns:a="http://schemas.openxmlformats.org/drawingml/2006/main"/>
          <a:p xmlns:a="http://schemas.openxmlformats.org/drawingml/2006/main">
            <a:r>
              <a:t>消费端主线是6名经复核的相关作品实际体验者。开发者B与这组重叠，玩家D是独立直接体验个案。44名未体验原因回答者和63名AI标注态度回答者只用于补充说明，不是对照组，也不进入实际体验结论的分母。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D:\Desktop\大学生_AI游戏创作工具用户研究_研究报告.docx：第六章章首、6.4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00:35</a:t>
            </a:r>
          </a:p>
          <a:p xmlns:a="http://schemas.openxmlformats.org/drawingml/2006/main"/>
          <a:p xmlns:a="http://schemas.openxmlformats.org/drawingml/2006/main">
            <a:r>
              <a:t>6名实际体验者主要通过两类线索理解AI参与：一是游玩前后的事先信息，二是画面、美术和文本等作品直接呈现。量表记录评价方向，开放回答指出画面粗糙和文本模板化，访谈说明这些内容比代码实现更容易被玩家注意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D:\Desktop\大学生_AI游戏创作工具用户研究_研究报告.docx：6.1.1、6.2.1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00:40</a:t>
            </a:r>
          </a:p>
          <a:p xmlns:a="http://schemas.openxmlformats.org/drawingml/2006/main"/>
          <a:p xmlns:a="http://schemas.openxmlformats.org/drawingml/2006/main">
            <a:r>
              <a:t>玩家首先判断玩法能否成立，再评价操作、反馈、视听、文本和整体统一。量表与开放回答共同呈现基础玩法能够理解，但局部完成质量仍有问题。访谈把问题进一步指向创作者对生成内容的筛选、统一和主导。知道AI参与以后，评价方向并不一致，后续行为也分别形成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D:\Desktop\大学生_AI游戏创作工具用户研究_研究报告.docx：6.1.2—6.1.3、6.2.2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00:45</a:t>
            </a:r>
          </a:p>
          <a:p xmlns:a="http://schemas.openxmlformats.org/drawingml/2006/main"/>
          <a:p xmlns:a="http://schemas.openxmlformats.org/drawingml/2006/main">
            <a:r>
              <a:t>这里补充两组不承担实际体验判断的问卷材料。44名未实际体验者中，没听说过、担心质量差和找不到作品是最集中的首次体验障碍。63名回答AI参与标注题的大学生中，47人希望作品至少说明关键AI参与情况。N=63回答信息透明问题，N=6回答实际体验后的评价问题，两者不能混为同一分母。</a:t>
            </a:r>
          </a:p>
          <a:p xmlns:a="http://schemas.openxmlformats.org/drawingml/2006/main"/>
          <a:p xmlns:a="http://schemas.openxmlformats.org/drawingml/2006/main">
            <a:r>
              <a:t>这些材料共同指向平台的突破口：作品发布、搜索和精选推荐帮助玩家发现作品；实际游玩评价、分项评分和AI参与说明帮助玩家判断作品；更新记录和创作者回应把问题交给创作者继续修改。评价负责发现和整理问题，作品质量仍由创作者通过实际修改提升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D:\Desktop\大学生_AI游戏创作工具用户研究_研究报告.docx：第27—29页，6.3.1、6.4.1、6.4.2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原始课题关注AI工具产品化浪潮下大学生的认知与行为。我们首先把问题放回现实背景：生成式AI已经进入游戏开发与发布环节，但使用增加和负面评价同时存在。因此，真正需要观察的不是工具能否生成内容，而是它怎样进入具体任务、怎样被检查和评价。大学生跨越学习、课程项目、Game Jam、社团协作和独立创作等情境，能够呈现不同条件下的实际使用过程。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原始课题任务书截图：C:\Users\MR\AppData\Local\Temp\codex-clipboard-49032273-c1b1-4af1-969a-6188c9076ca1.png</a:t>
            </a:r>
          </a:p>
          <a:p xmlns:a="http://schemas.openxmlformats.org/drawingml/2006/main">
            <a:r>
              <a:t>- 《大学生_AI游戏创作工具用户研究_研究报告.docx》第一章“研究背景”及第二章“研究范围与问题界定”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00:45</a:t>
            </a:r>
          </a:p>
          <a:p xmlns:a="http://schemas.openxmlformats.org/drawingml/2006/main"/>
          <a:p xmlns:a="http://schemas.openxmlformats.org/drawingml/2006/main">
            <a:r>
              <a:t>消费端的结论不是AI统一加分或减分。体验者通过事先信息和具体作品呈现理解AI参与，先判断玩法，再评价操作、反馈、视听、文本和整体统一。AI参与只有通过这些具体质量进入体验，继续游玩、推荐、关注和反馈也分别形成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D:\Desktop\大学生_AI游戏创作工具用户研究_研究报告.docx：7.3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00:30</a:t>
            </a:r>
          </a:p>
          <a:p xmlns:a="http://schemas.openxmlformats.org/drawingml/2006/main"/>
          <a:p xmlns:a="http://schemas.openxmlformats.org/drawingml/2006/main">
            <a:r>
              <a:t>这里先回扣三项对象结论。Codex的主要诉求是更快形成可继续检查和修改的程序结果，提效与能力补足可以出现在不同任务中，结果进入项目仍需人工处理。一站式平台主要支持创作启动、原型形成和玩法验证，可运行或可试玩不等于完成。6名相关作品实际体验者中，AI参与没有形成一致加分或减分，评价仍主要围绕作品质量形成。</a:t>
            </a:r>
          </a:p>
          <a:p xmlns:a="http://schemas.openxmlformats.org/drawingml/2006/main"/>
          <a:p xmlns:a="http://schemas.openxmlformats.org/drawingml/2006/main">
            <a:r>
              <a:t>这三项结论分别回答工具如何使用、作品如何推进和玩家如何评价。下一页再把三部分材料并置，归纳结果形成之后人的判断与处理。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D:\Desktop\大学生_AI游戏创作工具用户研究_研究报告.docx：7.1—7.3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00:45</a:t>
            </a:r>
          </a:p>
          <a:p xmlns:a="http://schemas.openxmlformats.org/drawingml/2006/main"/>
          <a:p xmlns:a="http://schemas.openxmlformats.org/drawingml/2006/main">
            <a:r>
              <a:t>三部分材料共同指向：AI参与先形成一个可以检查、修改或体验的具体结果，人的判断和处理随后继续。Codex使用者控制任务范围和项目接入，平台创作者继续说明、选择、筛选和测试，实际体验者根据作品质量形成评价和后续选择。初步结果只是继续处理的对象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D:\Desktop\大学生_AI游戏创作工具用户研究_研究报告.docx：7.4前两段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00:35</a:t>
            </a:r>
          </a:p>
          <a:p xmlns:a="http://schemas.openxmlformats.org/drawingml/2006/main"/>
          <a:p xmlns:a="http://schemas.openxmlformats.org/drawingml/2006/main">
            <a:r>
              <a:t>前期预设在材料中得到三点修正：Codex的提效与能力补足随任务并存；一站式平台主要支持创作启动，而不是直接完成作品；消费端对AI参与的反应方向不一，评价仍主要围绕作品质量形成。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D:\Desktop\大学生_AI游戏创作工具用户研究_研究报告.docx：7.4第三段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00:35</a:t>
            </a:r>
          </a:p>
          <a:p xmlns:a="http://schemas.openxmlformats.org/drawingml/2006/main"/>
          <a:p xmlns:a="http://schemas.openxmlformats.org/drawingml/2006/main">
            <a:r>
              <a:t>研究限制集中在五点：样本是非概率样本；平台材料混合多个平台且缺少平台创作者访谈；消费端没有实验对照；没有连续追踪同一作品；访谈只用于解释具体过程。因此本研究可以描述当前材料中的使用和评价过程，但不能推断总体比例，也不能建立因果关系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D:\Desktop\大学生_AI游戏创作工具用户研究_研究报告.docx：第八章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00:25</a:t>
            </a:r>
          </a:p>
          <a:p xmlns:a="http://schemas.openxmlformats.org/drawingml/2006/main"/>
          <a:p xmlns:a="http://schemas.openxmlformats.org/drawingml/2006/main">
            <a:r>
              <a:t>项目启动时，我们按研究方法分成问卷、定性访谈、桌面研究和数据处理组。我作为组长负责H5系统、研究方案以及内容汇总与对齐。前两周的分工帮助项目启动，但后续研究对象和执行方式不断变化，原有分工没有同步细化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用户提供的项目历程说明（本任务对话）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00:40</a:t>
            </a:r>
          </a:p>
          <a:p xmlns:a="http://schemas.openxmlformats.org/drawingml/2006/main"/>
          <a:p xmlns:a="http://schemas.openxmlformats.org/drawingml/2006/main">
            <a:r>
              <a:t>最初我们参考传统App分析，关注留存和流失。导师指出AI工具持续变化，重点应该回到使用者和实际任务。随后，宽泛的AI工具和AI平台又暴露出范围问题：研究整个类别需要超出时限的大量数据，研究一个产品又不能代替整个类别。因此我们把研究限定为三条具体路径，并同步限定结论边界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用户提供的项目历程说明（本任务对话）</a:t>
            </a:r>
          </a:p>
          <a:p xmlns:a="http://schemas.openxmlformats.org/drawingml/2006/main">
            <a:r>
              <a:t>- D:\Desktop\研究报告\原始课题任务书.png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00:45</a:t>
            </a:r>
          </a:p>
          <a:p xmlns:a="http://schemas.openxmlformats.org/drawingml/2006/main"/>
          <a:p xmlns:a="http://schemas.openxmlformats.org/drawingml/2006/main">
            <a:r>
              <a:t>第一版问卷暴露两个问题：填写量少，核心经历样本更少。程序端的Claude Code材料不足，因此转向大学生样本更多、材料一致性更高的Codex。平台端也无法只依赖TapTap制造，于是纳入造化工坊等记录，并把TapTap制造从唯一对象改为案例锚点，观察共同过程，不再形成产品专属判断。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用户提供的项目历程说明（本任务对话）</a:t>
            </a:r>
          </a:p>
          <a:p xmlns:a="http://schemas.openxmlformats.org/drawingml/2006/main">
            <a:r>
              <a:t>- D:\Desktop\大学生_AI游戏创作工具用户研究_研究报告.docx：第三章、第五章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00:50</a:t>
            </a:r>
          </a:p>
          <a:p xmlns:a="http://schemas.openxmlformats.org/drawingml/2006/main"/>
          <a:p xmlns:a="http://schemas.openxmlformats.org/drawingml/2006/main">
            <a:r>
              <a:t>腾讯问卷能够快速上线，但传播和经历分流有限，我重新启用自建H5，按五类路径进入不同题库，并把固定工具入口改为允许填写真实使用工具，再在后台严格筛选。报告也经历重构：第一版按定量、定性和桌面研究分别编排，结论重复分散；最终改为按Codex、平台和消费端组织，每一端内部建立从定量现象到开放回答和访谈解释、再到对象结论的链条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用户提供的项目历程说明（本任务对话）</a:t>
            </a:r>
          </a:p>
          <a:p xmlns:a="http://schemas.openxmlformats.org/drawingml/2006/main">
            <a:r>
              <a:t>- 用户提供的开放回答后台截图</a:t>
            </a:r>
          </a:p>
          <a:p xmlns:a="http://schemas.openxmlformats.org/drawingml/2006/main">
            <a:r>
              <a:t>- D:\Desktop\大学生_AI游戏创作工具用户研究_研究报告.docx：第四至第七章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00:50</a:t>
            </a:r>
          </a:p>
          <a:p xmlns:a="http://schemas.openxmlformats.org/drawingml/2006/main"/>
          <a:p xmlns:a="http://schemas.openxmlformats.org/drawingml/2006/main">
            <a:r>
              <a:t>这次执行仍有明显不足：招募渠道偏开发者，平台和消费端材料有限；研究对象变化以后，原有分工没有及时重拆，阶段验收也不足。但我也真正理解了研究如何开展：对象、问题和结论边界要同时限定；定量与定性承担不同证据任务；报告结构服务于研究对象；研究设计变化以后，项目管理机制也必须同步变化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用户提供的项目历程说明（本任务对话）</a:t>
            </a:r>
          </a:p>
          <a:p xmlns:a="http://schemas.openxmlformats.org/drawingml/2006/main">
            <a:r>
              <a:t>- D:\Desktop\大学生_AI游戏创作工具用户研究_研究报告.docx：第八章</a:t>
            </a:r>
          </a:p>
          <a:p xmlns:a="http://schemas.openxmlformats.org/drawingml/2006/main">
            <a:r>
              <a:t>- D:\Desktop\研究报告\研究报告统一语言规范.docx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为了避免用单一产品代指整个类别，我们先界定三个概念，再说明本研究实际进入的路径。专业AI工具只深入考察程序开发，并以Codex主要使用者为核心；一站式平台以TapTap制造为案例锚点，同时纳入其他平台记录观察共同过程；消费端则以经过平台或作品线索、实际游玩深度和答卷一致性复核的相关作品实际体验者为核心。概念和范围确定后，后面三个核心问题才具有明确的回答边界。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《大学生_AI游戏创作工具用户研究_研究报告.docx》第二章2.1“核心概念”、2.2“研究问题”及第三章“研究设计”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00:15</a:t>
            </a:r>
          </a:p>
          <a:p xmlns:a="http://schemas.openxmlformats.org/drawingml/2006/main"/>
          <a:p xmlns:a="http://schemas.openxmlformats.org/drawingml/2006/main">
            <a:r>
              <a:t>第一条问题不仅询问是否提速，还要区分提效与能力补足如何随任务出现，并观察人怎样设定、检查、修改和接入程序结果。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D:\Desktop\大学生_AI游戏创作工具用户研究_研究报告.docx：2.2.1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00:15</a:t>
            </a:r>
          </a:p>
          <a:p xmlns:a="http://schemas.openxmlformats.org/drawingml/2006/main"/>
          <a:p xmlns:a="http://schemas.openxmlformats.org/drawingml/2006/main">
            <a:r>
              <a:t>第二条问题关注平台如何把想法推进成作品，以及可运行或可试玩以后，用户还要怎样说明、选择、测试和修改。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D:\Desktop\大学生_AI游戏创作工具用户研究_研究报告.docx：2.2.2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00:15</a:t>
            </a:r>
          </a:p>
          <a:p xmlns:a="http://schemas.openxmlformats.org/drawingml/2006/main"/>
          <a:p xmlns:a="http://schemas.openxmlformats.org/drawingml/2006/main">
            <a:r>
              <a:t>第三条问题关注实际作品体验。原问题中的付费在这里完整保留，但本次答辩后续只展开作品评价以及继续游玩、关注、推荐和反馈，不展开付费结果。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D:\Desktop\大学生_AI游戏创作工具用户研究_研究报告.docx：2.2.3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00:40</a:t>
            </a:r>
          </a:p>
          <a:p xmlns:a="http://schemas.openxmlformats.org/drawingml/2006/main"/>
          <a:p xmlns:a="http://schemas.openxmlformats.org/drawingml/2006/main">
            <a:r>
              <a:t>问卷共导出117份记录，排除结构不兼容和完全重复提交后保留115份，其中69份大学生问卷构成主要定量样本。问卷入口依据经历分流，定量题描述现象，开放回答和访谈解释部分过程，桌面研究只提供背景与初始假设。15、6、6和5是不同子样本，可能重叠，不能相加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D:\Desktop\大学生_AI游戏创作工具用户研究_研究报告.docx：第三章</a:t>
            </a:r>
          </a:p>
          <a:p xmlns:a="http://schemas.openxmlformats.org/drawingml/2006/main">
            <a:r>
              <a:t>- 用户提供的项目历程说明（本任务对话）</a:t>
            </a:r>
          </a:p>
          <a:p xmlns:a="http://schemas.openxmlformats.org/drawingml/2006/main">
            <a:r>
              <a:t>- 用户提供的H5首页截图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00:15</a:t>
            </a:r>
          </a:p>
          <a:p xmlns:a="http://schemas.openxmlformats.org/drawingml/2006/main"/>
          <a:p xmlns:a="http://schemas.openxmlformats.org/drawingml/2006/main">
            <a:r>
              <a:t>Codex部分以15名大学生主要使用者为核心，用开发者A、B、C的三个项目案例解释程序协作过程，6名已毕业用户只作补充观察。接下来不是逐题报数，而是说明这些材料怎样共同支持结论。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D:\Desktop\大学生_AI游戏创作工具用户研究_研究报告.docx：第四章章首、4.4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[Timing] 00:40</a:t>
            </a:r>
            <a:r>
              <a:t> 样本并不都是编程初学者：11/15认为自己至少能独立完成小游戏或程序模块，但当前任务完成能力仍有7/15处于较低两档。这能说明“能力补足”针对具体任务和项目条件，不等于替代不会编程的人</a:t>
            </a:r>
          </a:p>
          <a:p xmlns:a="http://schemas.openxmlformats.org/drawingml/2006/main">
            <a:r>
              <a:t>质量分化的具体表现包括小地图继续调整后达到预期、界面组件重叠、视觉偏差，以及复杂图形需要补充参考材料。这些例子能为结论页的“界面或效果不符、需要参考材料”提供对应依据，但不必再占一页</a:t>
            </a:r>
          </a:p>
          <a:p xmlns:a="http://schemas.openxmlformats.org/drawingml/2006/main"/>
          <a:p xmlns:a="http://schemas.openxmlformats.org/drawingml/2006/main"/>
          <a:p xmlns:a="http://schemas.openxmlformats.org/drawingml/2006/main">
            <a:r>
              <a:t>Codex进入需求拆解、代码生成、已有代码修改和调试。提高速度与减少重复劳动的评价最集中，能力补足也较高，但代码质量评价分化。开放回答显示，熟悉项目的用户会先限定架构和修改范围；暂时缺少思路的用户会先形成原型，再阅读、验证和提出修改。速度认可并不意味着结果无需处理。</a:t>
            </a:r>
          </a:p>
          <a:p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D:\Desktop\大学生_AI游戏创作工具用户研究_研究报告.docx：4.1.3、图4-2至图4-4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0a53147c9486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947e066be4c4b2b" /><Relationship Type="http://schemas.openxmlformats.org/officeDocument/2006/relationships/slideLayout" Target="/ppt/slideLayouts/slideLayout1.xml" Id="R466059e0e6ee45f7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059e0e6ee45f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e3f06aa54a82" /><Relationship Type="http://schemas.openxmlformats.org/officeDocument/2006/relationships/image" Target="/ppt/media/image.png" Id="R15adaa9e7dc743d8" /><Relationship Type="http://schemas.openxmlformats.org/officeDocument/2006/relationships/notesSlide" Target="/ppt/notesSlides/notesSlide1.xml" Id="R35bd77fc7efb4d7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f87d1a0db4220" /><Relationship Type="http://schemas.openxmlformats.org/officeDocument/2006/relationships/notesSlide" Target="/ppt/notesSlides/notesSlide10.xml" Id="R5dfd80fd6cb14b9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c290aad3e4c64" /><Relationship Type="http://schemas.openxmlformats.org/officeDocument/2006/relationships/notesSlide" Target="/ppt/notesSlides/notesSlide11.xml" Id="Rbbc8a3481aba48b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2763f63e44f64" /><Relationship Type="http://schemas.openxmlformats.org/officeDocument/2006/relationships/notesSlide" Target="/ppt/notesSlides/notesSlide12.xml" Id="R5c1e032bbb534e3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6593490d34062" /><Relationship Type="http://schemas.openxmlformats.org/officeDocument/2006/relationships/notesSlide" Target="/ppt/notesSlides/notesSlide13.xml" Id="Rd554b2a523974ae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f6d78ed9540c1" /><Relationship Type="http://schemas.openxmlformats.org/officeDocument/2006/relationships/notesSlide" Target="/ppt/notesSlides/notesSlide14.xml" Id="Re8ff568bfd75451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a4e5ba23040c0" /><Relationship Type="http://schemas.openxmlformats.org/officeDocument/2006/relationships/notesSlide" Target="/ppt/notesSlides/notesSlide15.xml" Id="Reec8e65f1df0402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00bd7b1df4b1b" /><Relationship Type="http://schemas.openxmlformats.org/officeDocument/2006/relationships/notesSlide" Target="/ppt/notesSlides/notesSlide16.xml" Id="Rf153daf9f095448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36dfac39f4da6" /><Relationship Type="http://schemas.openxmlformats.org/officeDocument/2006/relationships/notesSlide" Target="/ppt/notesSlides/notesSlide17.xml" Id="R4b934a6e785e478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2c1f6fdc74775" /><Relationship Type="http://schemas.openxmlformats.org/officeDocument/2006/relationships/notesSlide" Target="/ppt/notesSlides/notesSlide18.xml" Id="R96308441bf17499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0e14ed2f046e7" /><Relationship Type="http://schemas.openxmlformats.org/officeDocument/2006/relationships/chart" Target="/ppt/slides/charts/chart1.xml" Id="R2d1532833a0d46fc" /><Relationship Type="http://schemas.openxmlformats.org/officeDocument/2006/relationships/chart" Target="/ppt/slides/charts/chart2.xml" Id="R9169030bbc7c48e4" /><Relationship Type="http://schemas.openxmlformats.org/officeDocument/2006/relationships/notesSlide" Target="/ppt/notesSlides/notesSlide19.xml" Id="R55eb3fe475fa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f690416ce408b" /><Relationship Type="http://schemas.openxmlformats.org/officeDocument/2006/relationships/image" Target="/ppt/media/image2.png" Id="Rcf549c10d0d74cac" /><Relationship Type="http://schemas.openxmlformats.org/officeDocument/2006/relationships/notesSlide" Target="/ppt/notesSlides/notesSlide2.xml" Id="Rc99ac4e1ef124c29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8e8d41d684bac" /><Relationship Type="http://schemas.openxmlformats.org/officeDocument/2006/relationships/notesSlide" Target="/ppt/notesSlides/notesSlide20.xml" Id="R9474c95c006e46be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dae5071945d0" /><Relationship Type="http://schemas.openxmlformats.org/officeDocument/2006/relationships/notesSlide" Target="/ppt/notesSlides/notesSlide21.xml" Id="R4c54db142926480e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c25f9c04140a6" /><Relationship Type="http://schemas.openxmlformats.org/officeDocument/2006/relationships/notesSlide" Target="/ppt/notesSlides/notesSlide22.xml" Id="Rb78328acf5a24f3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ed2574e6a4d7a" /><Relationship Type="http://schemas.openxmlformats.org/officeDocument/2006/relationships/notesSlide" Target="/ppt/notesSlides/notesSlide23.xml" Id="Ra323a36fb3df4ba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c3008632d4702" /><Relationship Type="http://schemas.openxmlformats.org/officeDocument/2006/relationships/notesSlide" Target="/ppt/notesSlides/notesSlide24.xml" Id="Rb640f1ea43d345c7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6b6c6adb14bc3" /><Relationship Type="http://schemas.openxmlformats.org/officeDocument/2006/relationships/notesSlide" Target="/ppt/notesSlides/notesSlide25.xml" Id="R5b33736869eb4080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e7a1a48ba48a1" /><Relationship Type="http://schemas.openxmlformats.org/officeDocument/2006/relationships/notesSlide" Target="/ppt/notesSlides/notesSlide26.xml" Id="Re7d716d1f2a1437b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3f1b583c1419a" /><Relationship Type="http://schemas.openxmlformats.org/officeDocument/2006/relationships/notesSlide" Target="/ppt/notesSlides/notesSlide27.xml" Id="R5aa7a060426e44e7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a28b66d884ebf" /><Relationship Type="http://schemas.openxmlformats.org/officeDocument/2006/relationships/image" Target="/ppt/media/image4.png" Id="R1c19fb2d9fb44a6e" /><Relationship Type="http://schemas.openxmlformats.org/officeDocument/2006/relationships/notesSlide" Target="/ppt/notesSlides/notesSlide28.xml" Id="R04bb37dbceb24e76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8ebf473ab4636" /><Relationship Type="http://schemas.openxmlformats.org/officeDocument/2006/relationships/notesSlide" Target="/ppt/notesSlides/notesSlide29.xml" Id="R041a4d827db3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ad8ff42aa4cc0" /><Relationship Type="http://schemas.openxmlformats.org/officeDocument/2006/relationships/notesSlide" Target="/ppt/notesSlides/notesSlide3.xml" Id="R99bb719eda2c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f7edc03564758" /><Relationship Type="http://schemas.openxmlformats.org/officeDocument/2006/relationships/notesSlide" Target="/ppt/notesSlides/notesSlide4.xml" Id="Rcdecc838f693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7b101afc64586" /><Relationship Type="http://schemas.openxmlformats.org/officeDocument/2006/relationships/notesSlide" Target="/ppt/notesSlides/notesSlide5.xml" Id="R7d55517e87c2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171e3de394b01" /><Relationship Type="http://schemas.openxmlformats.org/officeDocument/2006/relationships/notesSlide" Target="/ppt/notesSlides/notesSlide6.xml" Id="R7a21153e5da24c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b7e1e74344504" /><Relationship Type="http://schemas.openxmlformats.org/officeDocument/2006/relationships/image" Target="/ppt/media/image3.png" Id="R83767d24f038406d" /><Relationship Type="http://schemas.openxmlformats.org/officeDocument/2006/relationships/notesSlide" Target="/ppt/notesSlides/notesSlide7.xml" Id="R314b9e5bdab5413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da24a8f834927" /><Relationship Type="http://schemas.openxmlformats.org/officeDocument/2006/relationships/notesSlide" Target="/ppt/notesSlides/notesSlide8.xml" Id="Rf5ab8463d1a142f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7a7cd08a24136" /><Relationship Type="http://schemas.openxmlformats.org/officeDocument/2006/relationships/notesSlide" Target="/ppt/notesSlides/notesSlide9.xml" Id="Rb52fa409e41e4d6e" /></Relationships>
</file>

<file path=ppt/slides/charts/chart1.xml><?xml version="1.0" encoding="utf-8"?>
<c:chartSpace xmlns:mc="http://schemas.openxmlformats.org/markup-compatibility/2006" xmlns:c14="http://schemas.microsoft.com/office/drawing/2007/8/2/chart" xmlns:c="http://schemas.openxmlformats.org/drawingml/2006/chart" mc:Ignorable="c14">
  <c:lang val="en-US"/>
  <c:roundedCorners val="0"/>
  <mc:AlternateContent>
    <mc:Choice Requires="c14">
      <c14:style val="102"/>
    </mc:Choice>
    <mc:Fallback>
      <c:style val="2"/>
    </mc:Fallback>
  </mc:AlternateContent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人数</c:f>
              <c:strCache>
                <c:ptCount val="1"/>
                <c:pt idx="0">
                  <c:v>人数</c:v>
                </c:pt>
              </c:strCache>
            </c:strRef>
          </c:tx>
          <c:spPr>
            <a:solidFill xmlns:a="http://schemas.openxmlformats.org/drawingml/2006/main">
              <a:srgbClr val="E9A24A"/>
            </a:solidFill>
          </c:spPr>
          <c:dLbls>
            <c:dLbl>
              <c:idx val="0"/>
              <c:tx>
                <c:rich>
                  <a:bodyPr xmlns:a="http://schemas.openxmlformats.org/drawingml/2006/main"/>
                  <a:lstStyle xmlns:a="http://schemas.openxmlformats.org/drawingml/2006/main"/>
                  <a:p xmlns:a="http://schemas.openxmlformats.org/drawingml/2006/main">
                    <a:r>
                      <a:rPr sz="825" b="0" i="0" u="none">
                        <a:solidFill>
                          <a:srgbClr val="475569"/>
                        </a:solidFill>
                        <a:latin typeface="+mn-lt"/>
                        <a:ea typeface="+mn-lt"/>
                        <a:cs typeface="+mn-lt"/>
                      </a:rPr>
                      <a:t>1人  2.3%</a:t>
                    </a:r>
                  </a:p>
                </c:rich>
              </c:tx>
              <c:spPr>
                <a:noFill xmlns:a="http://schemas.openxmlformats.org/drawingml/2006/main"/>
                <a:ln xmlns:a="http://schemas.openxmlformats.org/drawingml/2006/main">
                  <a:noFill/>
                </a:ln>
              </c:spPr>
              <c:txPr>
                <a:bodyPr xmlns:a="http://schemas.openxmlformats.org/drawingml/2006/main" anchorCtr="1"/>
                <a:lstStyle xmlns:a="http://schemas.openxmlformats.org/drawingml/2006/main"/>
                <a:p xmlns:a="http://schemas.openxmlformats.org/drawingml/2006/main">
                  <a:pPr>
                    <a:defRPr sz="825" b="0" i="0" u="none">
                      <a:solidFill>
                        <a:srgbClr val="475569"/>
                      </a:solidFill>
                      <a:latin typeface="+mn-lt"/>
                      <a:ea typeface="+mn-lt"/>
                      <a:cs typeface="+mn-lt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 xmlns:a="http://schemas.openxmlformats.org/drawingml/2006/main"/>
                  <a:lstStyle xmlns:a="http://schemas.openxmlformats.org/drawingml/2006/main"/>
                  <a:p xmlns:a="http://schemas.openxmlformats.org/drawingml/2006/main">
                    <a:r>
                      <a:rPr sz="825" b="0" i="0" u="none">
                        <a:solidFill>
                          <a:srgbClr val="475569"/>
                        </a:solidFill>
                        <a:latin typeface="+mn-lt"/>
                        <a:ea typeface="+mn-lt"/>
                        <a:cs typeface="+mn-lt"/>
                      </a:rPr>
                      <a:t>3人  6.8%</a:t>
                    </a:r>
                  </a:p>
                </c:rich>
              </c:tx>
              <c:spPr>
                <a:noFill xmlns:a="http://schemas.openxmlformats.org/drawingml/2006/main"/>
                <a:ln xmlns:a="http://schemas.openxmlformats.org/drawingml/2006/main">
                  <a:noFill/>
                </a:ln>
              </c:spPr>
              <c:txPr>
                <a:bodyPr xmlns:a="http://schemas.openxmlformats.org/drawingml/2006/main" anchorCtr="1"/>
                <a:lstStyle xmlns:a="http://schemas.openxmlformats.org/drawingml/2006/main"/>
                <a:p xmlns:a="http://schemas.openxmlformats.org/drawingml/2006/main">
                  <a:pPr>
                    <a:defRPr sz="825" b="0" i="0" u="none">
                      <a:solidFill>
                        <a:srgbClr val="475569"/>
                      </a:solidFill>
                      <a:latin typeface="+mn-lt"/>
                      <a:ea typeface="+mn-lt"/>
                      <a:cs typeface="+mn-lt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 xmlns:a="http://schemas.openxmlformats.org/drawingml/2006/main"/>
                  <a:lstStyle xmlns:a="http://schemas.openxmlformats.org/drawingml/2006/main"/>
                  <a:p xmlns:a="http://schemas.openxmlformats.org/drawingml/2006/main">
                    <a:r>
                      <a:rPr sz="825" b="0" i="0" u="none">
                        <a:solidFill>
                          <a:srgbClr val="475569"/>
                        </a:solidFill>
                        <a:latin typeface="+mn-lt"/>
                        <a:ea typeface="+mn-lt"/>
                        <a:cs typeface="+mn-lt"/>
                      </a:rPr>
                      <a:t>10人  22.7%</a:t>
                    </a:r>
                  </a:p>
                </c:rich>
              </c:tx>
              <c:spPr>
                <a:noFill xmlns:a="http://schemas.openxmlformats.org/drawingml/2006/main"/>
                <a:ln xmlns:a="http://schemas.openxmlformats.org/drawingml/2006/main">
                  <a:noFill/>
                </a:ln>
              </c:spPr>
              <c:txPr>
                <a:bodyPr xmlns:a="http://schemas.openxmlformats.org/drawingml/2006/main" anchorCtr="1"/>
                <a:lstStyle xmlns:a="http://schemas.openxmlformats.org/drawingml/2006/main"/>
                <a:p xmlns:a="http://schemas.openxmlformats.org/drawingml/2006/main">
                  <a:pPr>
                    <a:defRPr sz="825" b="0" i="0" u="none">
                      <a:solidFill>
                        <a:srgbClr val="475569"/>
                      </a:solidFill>
                      <a:latin typeface="+mn-lt"/>
                      <a:ea typeface="+mn-lt"/>
                      <a:cs typeface="+mn-lt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 xmlns:a="http://schemas.openxmlformats.org/drawingml/2006/main"/>
                  <a:lstStyle xmlns:a="http://schemas.openxmlformats.org/drawingml/2006/main"/>
                  <a:p xmlns:a="http://schemas.openxmlformats.org/drawingml/2006/main">
                    <a:r>
                      <a:rPr sz="825" b="0" i="0" u="none">
                        <a:solidFill>
                          <a:srgbClr val="475569"/>
                        </a:solidFill>
                        <a:latin typeface="+mn-lt"/>
                        <a:ea typeface="+mn-lt"/>
                        <a:cs typeface="+mn-lt"/>
                      </a:rPr>
                      <a:t>11人  25.0%</a:t>
                    </a:r>
                  </a:p>
                </c:rich>
              </c:tx>
              <c:spPr>
                <a:noFill xmlns:a="http://schemas.openxmlformats.org/drawingml/2006/main"/>
                <a:ln xmlns:a="http://schemas.openxmlformats.org/drawingml/2006/main">
                  <a:noFill/>
                </a:ln>
              </c:spPr>
              <c:txPr>
                <a:bodyPr xmlns:a="http://schemas.openxmlformats.org/drawingml/2006/main" anchorCtr="1"/>
                <a:lstStyle xmlns:a="http://schemas.openxmlformats.org/drawingml/2006/main"/>
                <a:p xmlns:a="http://schemas.openxmlformats.org/drawingml/2006/main">
                  <a:pPr>
                    <a:defRPr sz="825" b="0" i="0" u="none">
                      <a:solidFill>
                        <a:srgbClr val="475569"/>
                      </a:solidFill>
                      <a:latin typeface="+mn-lt"/>
                      <a:ea typeface="+mn-lt"/>
                      <a:cs typeface="+mn-lt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 xmlns:a="http://schemas.openxmlformats.org/drawingml/2006/main"/>
                  <a:lstStyle xmlns:a="http://schemas.openxmlformats.org/drawingml/2006/main"/>
                  <a:p xmlns:a="http://schemas.openxmlformats.org/drawingml/2006/main">
                    <a:r>
                      <a:rPr sz="825" b="0" i="0" u="none">
                        <a:solidFill>
                          <a:srgbClr val="475569"/>
                        </a:solidFill>
                        <a:latin typeface="+mn-lt"/>
                        <a:ea typeface="+mn-lt"/>
                        <a:cs typeface="+mn-lt"/>
                      </a:rPr>
                      <a:t>13人  29.5%</a:t>
                    </a:r>
                  </a:p>
                </c:rich>
              </c:tx>
              <c:spPr>
                <a:noFill xmlns:a="http://schemas.openxmlformats.org/drawingml/2006/main"/>
                <a:ln xmlns:a="http://schemas.openxmlformats.org/drawingml/2006/main">
                  <a:noFill/>
                </a:ln>
              </c:spPr>
              <c:txPr>
                <a:bodyPr xmlns:a="http://schemas.openxmlformats.org/drawingml/2006/main" anchorCtr="1"/>
                <a:lstStyle xmlns:a="http://schemas.openxmlformats.org/drawingml/2006/main"/>
                <a:p xmlns:a="http://schemas.openxmlformats.org/drawingml/2006/main">
                  <a:pPr>
                    <a:defRPr sz="825" b="0" i="0" u="none">
                      <a:solidFill>
                        <a:srgbClr val="475569"/>
                      </a:solidFill>
                      <a:latin typeface="+mn-lt"/>
                      <a:ea typeface="+mn-lt"/>
                      <a:cs typeface="+mn-lt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tx>
                <c:rich>
                  <a:bodyPr xmlns:a="http://schemas.openxmlformats.org/drawingml/2006/main"/>
                  <a:lstStyle xmlns:a="http://schemas.openxmlformats.org/drawingml/2006/main"/>
                  <a:p xmlns:a="http://schemas.openxmlformats.org/drawingml/2006/main">
                    <a:r>
                      <a:rPr sz="825" b="0" i="0" u="none">
                        <a:solidFill>
                          <a:srgbClr val="475569"/>
                        </a:solidFill>
                        <a:latin typeface="+mn-lt"/>
                        <a:ea typeface="+mn-lt"/>
                        <a:cs typeface="+mn-lt"/>
                      </a:rPr>
                      <a:t>13人  29.5%</a:t>
                    </a:r>
                  </a:p>
                </c:rich>
              </c:tx>
              <c:spPr>
                <a:noFill xmlns:a="http://schemas.openxmlformats.org/drawingml/2006/main"/>
                <a:ln xmlns:a="http://schemas.openxmlformats.org/drawingml/2006/main">
                  <a:noFill/>
                </a:ln>
              </c:spPr>
              <c:txPr>
                <a:bodyPr xmlns:a="http://schemas.openxmlformats.org/drawingml/2006/main" anchorCtr="1"/>
                <a:lstStyle xmlns:a="http://schemas.openxmlformats.org/drawingml/2006/main"/>
                <a:p xmlns:a="http://schemas.openxmlformats.org/drawingml/2006/main">
                  <a:pPr>
                    <a:defRPr sz="825" b="0" i="0" u="none">
                      <a:solidFill>
                        <a:srgbClr val="475569"/>
                      </a:solidFill>
                      <a:latin typeface="+mn-lt"/>
                      <a:ea typeface="+mn-lt"/>
                      <a:cs typeface="+mn-lt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tx>
                <c:rich>
                  <a:bodyPr xmlns:a="http://schemas.openxmlformats.org/drawingml/2006/main"/>
                  <a:lstStyle xmlns:a="http://schemas.openxmlformats.org/drawingml/2006/main"/>
                  <a:p xmlns:a="http://schemas.openxmlformats.org/drawingml/2006/main">
                    <a:r>
                      <a:rPr sz="825" b="0" i="0" u="none">
                        <a:solidFill>
                          <a:srgbClr val="475569"/>
                        </a:solidFill>
                        <a:latin typeface="+mn-lt"/>
                        <a:ea typeface="+mn-lt"/>
                        <a:cs typeface="+mn-lt"/>
                      </a:rPr>
                      <a:t>17人  38.6%</a:t>
                    </a:r>
                  </a:p>
                </c:rich>
              </c:tx>
              <c:spPr>
                <a:noFill xmlns:a="http://schemas.openxmlformats.org/drawingml/2006/main"/>
                <a:ln xmlns:a="http://schemas.openxmlformats.org/drawingml/2006/main">
                  <a:noFill/>
                </a:ln>
              </c:spPr>
              <c:txPr>
                <a:bodyPr xmlns:a="http://schemas.openxmlformats.org/drawingml/2006/main" anchorCtr="1"/>
                <a:lstStyle xmlns:a="http://schemas.openxmlformats.org/drawingml/2006/main"/>
                <a:p xmlns:a="http://schemas.openxmlformats.org/drawingml/2006/main">
                  <a:pPr>
                    <a:defRPr sz="825" b="0" i="0" u="none">
                      <a:solidFill>
                        <a:srgbClr val="475569"/>
                      </a:solidFill>
                      <a:latin typeface="+mn-lt"/>
                      <a:ea typeface="+mn-lt"/>
                      <a:cs typeface="+mn-lt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1000" b="0" i="0" u="none">
                    <a:solidFill>
                      <a:schemeClr val="tx1"/>
                    </a:solidFill>
                    <a:latin typeface="+mn-lt"/>
                    <a:ea typeface="+mn-lt"/>
                    <a:cs typeface="+mn-lt"/>
                  </a:defRPr>
                </a:pPr>
              </a:p>
            </c:txPr>
            <c:dLblPos val="outEnd"/>
            <c:showLegendKey val="1"/>
            <c:showVal val="1"/>
            <c:showCatName val="1"/>
            <c:showSerName val="1"/>
            <c:showPercent val="1"/>
            <c:showBubbleSize val="1"/>
            <c:showLeaderLines val="0"/>
          </c:dLbls>
          <c:cat>
            <c:strRef>
              <c:f>{"其他原因","平台门槛高","找不到作品","不感兴趣","没有时间","担心质量差","没听说过"}</c:f>
              <c:strCache>
                <c:ptCount val="7"/>
                <c:pt idx="0">
                  <c:v>其他原因</c:v>
                </c:pt>
                <c:pt idx="1">
                  <c:v>平台门槛高</c:v>
                </c:pt>
                <c:pt idx="2">
                  <c:v>找不到作品</c:v>
                </c:pt>
                <c:pt idx="3">
                  <c:v>不感兴趣</c:v>
                </c:pt>
                <c:pt idx="4">
                  <c:v>没有时间</c:v>
                </c:pt>
                <c:pt idx="5">
                  <c:v>担心质量差</c:v>
                </c:pt>
                <c:pt idx="6">
                  <c:v>没听说过</c:v>
                </c:pt>
              </c:strCache>
            </c:strRef>
          </c:cat>
          <c:val>
            <c:numRef>
              <c:f>{1,3,10,11,13,13,17}</c:f>
              <c:numCache>
                <c:formatCode>General</c:formatCode>
                <c:ptCount val="7"/>
                <c:pt idx="0">
                  <c:v>1</c:v>
                </c:pt>
                <c:pt idx="1">
                  <c:v>3</c:v>
                </c:pt>
                <c:pt idx="2">
                  <c:v>10</c:v>
                </c:pt>
                <c:pt idx="3">
                  <c:v>11</c:v>
                </c:pt>
                <c:pt idx="4">
                  <c:v>13</c:v>
                </c:pt>
                <c:pt idx="5">
                  <c:v>13</c:v>
                </c:pt>
                <c:pt idx="6">
                  <c:v>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5E7EB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one"/>
        <c:spPr>
          <a:ln xmlns:a="http://schemas.openxmlformats.org/drawingml/2006/main" w="0">
            <a:solidFill>
              <a:srgbClr val="FFFFFF"/>
            </a:solidFill>
            <a:prstDash val="solid"/>
          </a:ln>
        </c:spPr>
        <c:txPr>
          <a:bodyPr xmlns:a="http://schemas.openxmlformats.org/drawingml/2006/main" rot="-60000000" spcFirstLastPara="0" vert="horz" wrap="square" anchor="ctr" anchorCtr="1"/>
          <a:lstStyle xmlns:a="http://schemas.openxmlformats.org/drawingml/2006/main"/>
          <a:p xmlns:a="http://schemas.openxmlformats.org/drawingml/2006/main">
            <a:pPr>
              <a:defRPr sz="1000" b="0" i="0" u="none">
                <a:solidFill>
                  <a:srgbClr val="666666"/>
                </a:solidFill>
                <a:latin typeface="+mn-lt"/>
                <a:ea typeface="+mn-lt"/>
                <a:cs typeface="+mn-lt"/>
              </a:defRPr>
            </a:pPr>
          </a:p>
        </c:txPr>
        <c:crossAx val="48672768"/>
        <c:crosses val="autoZero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xmlns:a="http://schemas.openxmlformats.org/drawingml/2006/main" w="0">
            <a:solidFill>
              <a:srgbClr val="FFFFFF"/>
            </a:solidFill>
            <a:prstDash val="solid"/>
          </a:ln>
        </c:spPr>
        <c:txPr>
          <a:bodyPr xmlns:a="http://schemas.openxmlformats.org/drawingml/2006/main" rot="-60000000" vert="horz" anchor="ctr" anchorCtr="1"/>
          <a:lstStyle xmlns:a="http://schemas.openxmlformats.org/drawingml/2006/main"/>
          <a:p xmlns:a="http://schemas.openxmlformats.org/drawingml/2006/main">
            <a:pPr>
              <a:defRPr sz="1000" b="0" i="0" u="none">
                <a:solidFill>
                  <a:srgbClr val="666666"/>
                </a:solidFill>
                <a:latin typeface="+mn-lt"/>
                <a:ea typeface="+mn-lt"/>
                <a:cs typeface="+mn-lt"/>
              </a:defRPr>
            </a:pPr>
          </a:p>
        </c:txPr>
        <c:crossAx val="48650112"/>
        <c:crosses val="autoZero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.xml><?xml version="1.0" encoding="utf-8"?>
<c:chartSpace xmlns:mc="http://schemas.openxmlformats.org/markup-compatibility/2006" xmlns:c14="http://schemas.microsoft.com/office/drawing/2007/8/2/chart" xmlns:c="http://schemas.openxmlformats.org/drawingml/2006/chart" mc:Ignorable="c14">
  <c:lang val="en-US"/>
  <c:roundedCorners val="0"/>
  <mc:AlternateContent>
    <mc:Choice Requires="c14">
      <c14:style val="102"/>
    </mc:Choice>
    <mc:Fallback>
      <c:style val="2"/>
    </mc:Fallback>
  </mc:AlternateContent>
  <c:chart>
    <c:autoTitleDeleted val="1"/>
    <c:plotArea>
      <c:doughnutChart>
        <c:ser>
          <c:idx val="0"/>
          <c:order val="0"/>
          <c:tx>
            <c:strRef>
              <c:f>人数</c:f>
              <c:strCache>
                <c:ptCount val="1"/>
                <c:pt idx="0">
                  <c:v>人数</c:v>
                </c:pt>
              </c:strCache>
            </c:strRef>
          </c:tx>
          <c:explosion val="0"/>
          <c:dPt>
            <c:idx val="0"/>
            <c:spPr>
              <a:solidFill xmlns:a="http://schemas.openxmlformats.org/drawingml/2006/main">
                <a:srgbClr val="2F75B5"/>
              </a:solidFill>
            </c:spPr>
          </c:dPt>
          <c:dPt>
            <c:idx val="1"/>
            <c:spPr>
              <a:solidFill xmlns:a="http://schemas.openxmlformats.org/drawingml/2006/main">
                <a:srgbClr val="9BBAD4"/>
              </a:solidFill>
            </c:spPr>
          </c:dPt>
          <c:dPt>
            <c:idx val="2"/>
            <c:spPr>
              <a:solidFill xmlns:a="http://schemas.openxmlformats.org/drawingml/2006/main">
                <a:srgbClr val="E9A24A"/>
              </a:solidFill>
            </c:spPr>
          </c:dPt>
          <c:dPt>
            <c:idx val="3"/>
            <c:spPr>
              <a:solidFill xmlns:a="http://schemas.openxmlformats.org/drawingml/2006/main">
                <a:srgbClr val="5B9E74"/>
              </a:solidFill>
            </c:spPr>
          </c:dPt>
          <c:dPt>
            <c:idx val="4"/>
            <c:spPr>
              <a:solidFill xmlns:a="http://schemas.openxmlformats.org/drawingml/2006/main">
                <a:srgbClr val="C86960"/>
              </a:solidFill>
            </c:spPr>
          </c:dPt>
          <c:dLbls>
            <c:delete val="1"/>
          </c:dLbls>
          <c:cat>
            <c:strRef>
              <c:f>{"必须明确标注  30人（47.6%）","重要环节应标注  17人（27.0%）","可由作者选择  9人（14.3%）","不重要  6人（9.5%）","不确定  1人（1.6%）"}</c:f>
              <c:strCache>
                <c:ptCount val="5"/>
                <c:pt idx="0">
                  <c:v>必须明确标注  30人（47.6%）</c:v>
                </c:pt>
                <c:pt idx="1">
                  <c:v>重要环节应标注  17人（27.0%）</c:v>
                </c:pt>
                <c:pt idx="2">
                  <c:v>可由作者选择  9人（14.3%）</c:v>
                </c:pt>
                <c:pt idx="3">
                  <c:v>不重要  6人（9.5%）</c:v>
                </c:pt>
                <c:pt idx="4">
                  <c:v>不确定  1人（1.6%）</c:v>
                </c:pt>
              </c:strCache>
            </c:strRef>
          </c:cat>
          <c:val>
            <c:numRef>
              <c:f>{30,17,9,6,1}</c:f>
              <c:numCache>
                <c:formatCode>General</c:formatCode>
                <c:ptCount val="5"/>
                <c:pt idx="0">
                  <c:v>30</c:v>
                </c:pt>
                <c:pt idx="1">
                  <c:v>17</c:v>
                </c:pt>
                <c:pt idx="2">
                  <c:v>9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r"/>
      <c:overlay val="0"/>
      <c:txPr>
        <a:bodyPr xmlns:a="http://schemas.openxmlformats.org/drawingml/2006/main" rot="0" vert="horz" anchor="ctr" anchorCtr="1"/>
        <a:lstStyle xmlns:a="http://schemas.openxmlformats.org/drawingml/2006/main"/>
        <a:p xmlns:a="http://schemas.openxmlformats.org/drawingml/2006/main">
          <a:pPr>
            <a:defRPr sz="825" b="0" i="0" u="none">
              <a:solidFill>
                <a:srgbClr val="475569"/>
              </a:solidFill>
              <a:latin typeface="+mn-lt"/>
              <a:ea typeface="+mn-lt"/>
              <a:cs typeface="+mn-lt"/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29A5C23F-DAAA-4CD0-B230-820225BF2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EF9ECD9-4DD5-4ED6-9951-8A37B2946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5" name="图片 1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adaa9e7dc743d8"/>
          <a:srcRect xmlns:a="http://schemas.openxmlformats.org/drawingml/2006/main" l="0" t="89" r="0" b="8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FF216EEF-5489-40B7-9DEE-0B8FC7BC0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F042C80-8B83-4B39-B6BE-43A4A5E83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858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2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结营答辩 · 2026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47D9B682-0ADB-415D-860F-2EB86882F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428750"/>
            <a:ext cx="6000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6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36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大学生 AI 游戏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36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36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创作工具用户研究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23C34B9E-0C23-478A-A562-34D61781E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38500"/>
            <a:ext cx="581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从程序协作、一站式平台创作到玩家评价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10BB7BFC-28D4-4A79-B217-0F6664E55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528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研究报告、项目历程与复盘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39FE0927-629B-49DA-A142-CEC06E5B0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543550"/>
            <a:ext cx="2714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汇报人：</a:t>
            </a: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左涵俊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1CA88FEC-7900-4FB4-9EE2-C0ECCC0D2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55435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小组：</a:t>
            </a: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阈限开拓者</a:t>
            </a:r>
          </a:p>
        </p:txBody>
      </p:sp>
    </p:spTree>
    <p:extLst>
      <p:ext uri="{BB962C8B-B14F-4D97-AF65-F5344CB8AC3E}">
        <p14:creationId xmlns:p14="http://schemas.microsoft.com/office/powerpoint/2010/main" val="1953857919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top-rule">
            <a:extLst xmlns:a="http://schemas.openxmlformats.org/drawingml/2006/main">
              <a:ext uri="{FF2B5EF4-FFF2-40B4-BE49-F238E27FC236}">
                <a16:creationId xmlns:a16="http://schemas.microsoft.com/office/drawing/2014/main" id="{3F4DE17B-D4E0-497E-B92B-1F1C2963C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73D5"/>
          </a:solidFill>
          <a:ln xmlns:a="http://schemas.openxmlformats.org/drawingml/2006/main" w="0">
            <a:solidFill>
              <a:srgbClr val="2D73D5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C7EC567-42B1-4A75-88E0-B2BFA21C4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 i="0">
                <a:solidFill>
                  <a:srgbClr val="2D73D5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 i="0">
                <a:solidFill>
                  <a:srgbClr val="2D73D5"/>
                </a:solidFill>
                <a:latin typeface="微软雅黑"/>
                <a:ea typeface="微软雅黑"/>
                <a:cs typeface="微软雅黑"/>
              </a:rPr>
              <a:t>CODEX · 推理 02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B10E20F8-2758-47C2-BFB1-090024CEC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896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550" b="1" i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 i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三个访谈案例中，人工控制分别落在需求、原型和资源边界</a:t>
            </a:r>
          </a:p>
        </p:txBody>
      </p:sp>
      <p:sp>
        <p:nvSpPr>
          <p:cNvPr id="4" name="subtitle">
            <a:extLst xmlns:a="http://schemas.openxmlformats.org/drawingml/2006/main">
              <a:ext uri="{FF2B5EF4-FFF2-40B4-BE49-F238E27FC236}">
                <a16:creationId xmlns:a16="http://schemas.microsoft.com/office/drawing/2014/main" id="{244B5E1D-E9C0-40BC-89C4-2C4489022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81075"/>
            <a:ext cx="8191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8A96A8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 i="0">
                <a:solidFill>
                  <a:srgbClr val="8A96A8"/>
                </a:solidFill>
                <a:latin typeface="微软雅黑"/>
                <a:ea typeface="微软雅黑"/>
                <a:cs typeface="微软雅黑"/>
              </a:rPr>
              <a:t>三名开发者访谈还原任务如何进入项目、问题如何暴露并被修正</a:t>
            </a:r>
          </a:p>
        </p:txBody>
      </p:sp>
      <p:sp>
        <p:nvSpPr>
          <p:cNvPr id="5" name="title-rule">
            <a:extLst xmlns:a="http://schemas.openxmlformats.org/drawingml/2006/main">
              <a:ext uri="{FF2B5EF4-FFF2-40B4-BE49-F238E27FC236}">
                <a16:creationId xmlns:a16="http://schemas.microsoft.com/office/drawing/2014/main" id="{6D0557B9-5076-4536-A655-09AFF70A5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C"/>
          </a:solidFill>
          <a:ln xmlns:a="http://schemas.openxmlformats.org/drawingml/2006/main" w="0">
            <a:solidFill>
              <a:srgbClr val="DCE3EC"/>
            </a:solidFill>
            <a:prstDash val="solid"/>
          </a:ln>
        </p:spPr>
      </p:sp>
      <p:sp>
        <p:nvSpPr>
          <p:cNvPr id="6" name="column-header-bg">
            <a:extLst xmlns:a="http://schemas.openxmlformats.org/drawingml/2006/main">
              <a:ext uri="{FF2B5EF4-FFF2-40B4-BE49-F238E27FC236}">
                <a16:creationId xmlns:a16="http://schemas.microsoft.com/office/drawing/2014/main" id="{6F807272-6A7B-4BA1-AA72-44E9AFFAC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43025"/>
            <a:ext cx="109728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A"/>
          </a:solidFill>
          <a:ln xmlns:a="http://schemas.openxmlformats.org/drawingml/2006/main" w="0">
            <a:solidFill>
              <a:srgbClr val="F5F7FA"/>
            </a:solidFill>
            <a:prstDash val="solid"/>
          </a:ln>
        </p:spPr>
      </p:sp>
      <p:sp>
        <p:nvSpPr>
          <p:cNvPr id="7" name="column-header-context">
            <a:extLst xmlns:a="http://schemas.openxmlformats.org/drawingml/2006/main">
              <a:ext uri="{FF2B5EF4-FFF2-40B4-BE49-F238E27FC236}">
                <a16:creationId xmlns:a16="http://schemas.microsoft.com/office/drawing/2014/main" id="{81C44BB0-729F-4148-92DB-76EE9E49D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400175"/>
            <a:ext cx="1619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8A96A8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 i="0">
                <a:solidFill>
                  <a:srgbClr val="8A96A8"/>
                </a:solidFill>
                <a:latin typeface="微软雅黑"/>
                <a:ea typeface="微软雅黑"/>
                <a:cs typeface="微软雅黑"/>
              </a:rPr>
              <a:t>项目情境</a:t>
            </a:r>
          </a:p>
        </p:txBody>
      </p:sp>
      <p:sp>
        <p:nvSpPr>
          <p:cNvPr id="8" name="column-header-entry">
            <a:extLst xmlns:a="http://schemas.openxmlformats.org/drawingml/2006/main">
              <a:ext uri="{FF2B5EF4-FFF2-40B4-BE49-F238E27FC236}">
                <a16:creationId xmlns:a16="http://schemas.microsoft.com/office/drawing/2014/main" id="{B2C3C506-70E0-4274-8D17-9C7D19306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4001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8A96A8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 i="0">
                <a:solidFill>
                  <a:srgbClr val="8A96A8"/>
                </a:solidFill>
                <a:latin typeface="微软雅黑"/>
                <a:ea typeface="微软雅黑"/>
                <a:cs typeface="微软雅黑"/>
              </a:rPr>
              <a:t>如何进入项目</a:t>
            </a:r>
          </a:p>
        </p:txBody>
      </p:sp>
      <p:sp>
        <p:nvSpPr>
          <p:cNvPr id="9" name="column-header-difficulty">
            <a:extLst xmlns:a="http://schemas.openxmlformats.org/drawingml/2006/main">
              <a:ext uri="{FF2B5EF4-FFF2-40B4-BE49-F238E27FC236}">
                <a16:creationId xmlns:a16="http://schemas.microsoft.com/office/drawing/2014/main" id="{AAEE979E-0BD9-4FEC-A3FF-EB77DE9E8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400175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8A96A8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 i="0">
                <a:solidFill>
                  <a:srgbClr val="8A96A8"/>
                </a:solidFill>
                <a:latin typeface="微软雅黑"/>
                <a:ea typeface="微软雅黑"/>
                <a:cs typeface="微软雅黑"/>
              </a:rPr>
              <a:t>问题暴露与人工控制</a:t>
            </a:r>
          </a:p>
        </p:txBody>
      </p:sp>
      <p:sp>
        <p:nvSpPr>
          <p:cNvPr id="10" name="developer-a-accent">
            <a:extLst xmlns:a="http://schemas.openxmlformats.org/drawingml/2006/main">
              <a:ext uri="{FF2B5EF4-FFF2-40B4-BE49-F238E27FC236}">
                <a16:creationId xmlns:a16="http://schemas.microsoft.com/office/drawing/2014/main" id="{4515E73C-35C2-408E-B762-15C48024B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85925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73D5"/>
          </a:solidFill>
          <a:ln xmlns:a="http://schemas.openxmlformats.org/drawingml/2006/main" w="0">
            <a:solidFill>
              <a:srgbClr val="2D73D5"/>
            </a:solidFill>
            <a:prstDash val="solid"/>
          </a:ln>
        </p:spPr>
      </p:sp>
      <p:sp>
        <p:nvSpPr>
          <p:cNvPr id="11" name="developer-a-developer">
            <a:extLst xmlns:a="http://schemas.openxmlformats.org/drawingml/2006/main">
              <a:ext uri="{FF2B5EF4-FFF2-40B4-BE49-F238E27FC236}">
                <a16:creationId xmlns:a16="http://schemas.microsoft.com/office/drawing/2014/main" id="{B60C3981-C264-4D15-AD6C-065C01766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3832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2D73D5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 i="0">
                <a:solidFill>
                  <a:srgbClr val="2D73D5"/>
                </a:solidFill>
                <a:latin typeface="微软雅黑"/>
                <a:ea typeface="微软雅黑"/>
                <a:cs typeface="微软雅黑"/>
              </a:rPr>
              <a:t>开发者 A</a:t>
            </a:r>
          </a:p>
        </p:txBody>
      </p:sp>
      <p:sp>
        <p:nvSpPr>
          <p:cNvPr id="12" name="developer-a-context">
            <a:extLst xmlns:a="http://schemas.openxmlformats.org/drawingml/2006/main">
              <a:ext uri="{FF2B5EF4-FFF2-40B4-BE49-F238E27FC236}">
                <a16:creationId xmlns:a16="http://schemas.microsoft.com/office/drawing/2014/main" id="{53E9CDBB-CBB8-4CBB-823D-A7829403F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19075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65" b="1" i="0">
                <a:solidFill>
                  <a:srgbClr val="526071"/>
                </a:solidFill>
                <a:latin typeface="微软雅黑"/>
                <a:ea typeface="微软雅黑"/>
                <a:cs typeface="微软雅黑"/>
              </a:defRPr>
            </a:pPr>
            <a:r>
              <a:rPr sz="1165" b="1" i="0">
                <a:solidFill>
                  <a:srgbClr val="526071"/>
                </a:solidFill>
                <a:latin typeface="微软雅黑"/>
                <a:ea typeface="微软雅黑"/>
                <a:cs typeface="微软雅黑"/>
              </a:rPr>
              <a:t>48小时 Unreal</a:t>
            </a:r>
          </a:p>
          <a:p xmlns:a="http://schemas.openxmlformats.org/drawingml/2006/main">
            <a:pPr algn="l">
              <a:buNone/>
              <a:defRPr sz="1165" b="1" i="0">
                <a:solidFill>
                  <a:srgbClr val="526071"/>
                </a:solidFill>
                <a:latin typeface="微软雅黑"/>
                <a:ea typeface="微软雅黑"/>
                <a:cs typeface="微软雅黑"/>
              </a:defRPr>
            </a:pPr>
            <a:r>
              <a:rPr sz="1165" b="1" i="0">
                <a:solidFill>
                  <a:srgbClr val="526071"/>
                </a:solidFill>
                <a:latin typeface="微软雅黑"/>
                <a:ea typeface="微软雅黑"/>
                <a:cs typeface="微软雅黑"/>
              </a:rPr>
              <a:t>限时开发</a:t>
            </a:r>
          </a:p>
        </p:txBody>
      </p:sp>
      <p:sp>
        <p:nvSpPr>
          <p:cNvPr id="13" name="developer-a-priority">
            <a:extLst xmlns:a="http://schemas.openxmlformats.org/drawingml/2006/main">
              <a:ext uri="{FF2B5EF4-FFF2-40B4-BE49-F238E27FC236}">
                <a16:creationId xmlns:a16="http://schemas.microsoft.com/office/drawing/2014/main" id="{7DC8FDF0-C765-4173-B79C-4C3FF60D5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14625"/>
            <a:ext cx="1619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90" b="0" i="0">
                <a:solidFill>
                  <a:srgbClr val="8A96A8"/>
                </a:solidFill>
                <a:latin typeface="微软雅黑"/>
                <a:ea typeface="微软雅黑"/>
                <a:cs typeface="微软雅黑"/>
              </a:defRPr>
            </a:pPr>
            <a:r>
              <a:rPr sz="1090" b="0" i="0">
                <a:solidFill>
                  <a:srgbClr val="8A96A8"/>
                </a:solidFill>
                <a:latin typeface="微软雅黑"/>
                <a:ea typeface="微软雅黑"/>
                <a:cs typeface="微软雅黑"/>
              </a:rPr>
              <a:t>完成速度优先</a:t>
            </a:r>
          </a:p>
        </p:txBody>
      </p:sp>
      <p:sp>
        <p:nvSpPr>
          <p:cNvPr id="14" name="developer-a-entry">
            <a:extLst xmlns:a="http://schemas.openxmlformats.org/drawingml/2006/main">
              <a:ext uri="{FF2B5EF4-FFF2-40B4-BE49-F238E27FC236}">
                <a16:creationId xmlns:a16="http://schemas.microsoft.com/office/drawing/2014/main" id="{7845B3A4-31CF-4837-A7BD-33300021D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828800"/>
            <a:ext cx="501015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65" b="0" i="0">
                <a:solidFill>
                  <a:srgbClr val="526071"/>
                </a:solidFill>
                <a:latin typeface="微软雅黑"/>
                <a:ea typeface="微软雅黑"/>
                <a:cs typeface="微软雅黑"/>
              </a:defRPr>
            </a:pPr>
            <a:r>
              <a:rPr sz="1165" b="0" i="0">
                <a:solidFill>
                  <a:srgbClr val="526071"/>
                </a:solidFill>
                <a:latin typeface="微软雅黑"/>
                <a:ea typeface="微软雅黑"/>
                <a:cs typeface="微软雅黑"/>
              </a:rPr>
              <a:t>策划先形成基本方案；开发者将程序工作拆成多个任务，分别放入不同对话，先确认实现方案，再让Codex生成钩锁系统的大部分功能。</a:t>
            </a:r>
          </a:p>
        </p:txBody>
      </p:sp>
      <p:sp>
        <p:nvSpPr>
          <p:cNvPr id="15" name="developer-a-quote-bg">
            <a:extLst xmlns:a="http://schemas.openxmlformats.org/drawingml/2006/main">
              <a:ext uri="{FF2B5EF4-FFF2-40B4-BE49-F238E27FC236}">
                <a16:creationId xmlns:a16="http://schemas.microsoft.com/office/drawing/2014/main" id="{BA329928-6C5F-4B3E-A6BC-DB6FB66EC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562225"/>
            <a:ext cx="501015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solidFill>
              <a:srgbClr val="F4F7FB"/>
            </a:solidFill>
            <a:prstDash val="solid"/>
          </a:ln>
        </p:spPr>
      </p:sp>
      <p:sp>
        <p:nvSpPr>
          <p:cNvPr id="16" name="developer-a-quote">
            <a:extLst xmlns:a="http://schemas.openxmlformats.org/drawingml/2006/main">
              <a:ext uri="{FF2B5EF4-FFF2-40B4-BE49-F238E27FC236}">
                <a16:creationId xmlns:a16="http://schemas.microsoft.com/office/drawing/2014/main" id="{9079685A-977D-4701-BE99-B65A21E60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564765"/>
            <a:ext cx="47434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90" b="0" i="0">
                <a:solidFill>
                  <a:srgbClr val="185AA7"/>
                </a:solidFill>
                <a:latin typeface="微软雅黑"/>
                <a:ea typeface="微软雅黑"/>
                <a:cs typeface="微软雅黑"/>
              </a:defRPr>
            </a:pPr>
            <a:r>
              <a:rPr sz="1090" b="0" i="0">
                <a:solidFill>
                  <a:srgbClr val="185AA7"/>
                </a:solidFill>
                <a:latin typeface="微软雅黑"/>
                <a:ea typeface="微软雅黑"/>
                <a:cs typeface="微软雅黑"/>
              </a:rPr>
              <a:t>原话：“等主题出来，我就等策划先把策划案大概写好，</a:t>
            </a:r>
          </a:p>
          <a:p xmlns:a="http://schemas.openxmlformats.org/drawingml/2006/main">
            <a:pPr algn="l">
              <a:buNone/>
              <a:defRPr sz="1090" b="0" i="0">
                <a:solidFill>
                  <a:srgbClr val="185AA7"/>
                </a:solidFill>
                <a:latin typeface="微软雅黑"/>
                <a:ea typeface="微软雅黑"/>
                <a:cs typeface="微软雅黑"/>
              </a:defRPr>
            </a:pPr>
            <a:r>
              <a:rPr sz="1090" b="0" i="0">
                <a:solidFill>
                  <a:srgbClr val="185AA7"/>
                </a:solidFill>
                <a:latin typeface="微软雅黑"/>
                <a:ea typeface="微软雅黑"/>
                <a:cs typeface="微软雅黑"/>
              </a:rPr>
              <a:t>我这边把需求拆分一遍，然后分多个不同的对话喂给Codex。”</a:t>
            </a:r>
          </a:p>
        </p:txBody>
      </p:sp>
      <p:sp>
        <p:nvSpPr>
          <p:cNvPr id="17" name="developer-a-separator">
            <a:extLst xmlns:a="http://schemas.openxmlformats.org/drawingml/2006/main">
              <a:ext uri="{FF2B5EF4-FFF2-40B4-BE49-F238E27FC236}">
                <a16:creationId xmlns:a16="http://schemas.microsoft.com/office/drawing/2014/main" id="{96FD4D14-2266-400D-AF70-AEDC043C7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819275"/>
            <a:ext cx="952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C"/>
          </a:solidFill>
          <a:ln xmlns:a="http://schemas.openxmlformats.org/drawingml/2006/main" w="0">
            <a:solidFill>
              <a:srgbClr val="DCE3EC"/>
            </a:solidFill>
            <a:prstDash val="solid"/>
          </a:ln>
        </p:spPr>
      </p:sp>
      <p:sp>
        <p:nvSpPr>
          <p:cNvPr id="18" name="developer-a-difficulty">
            <a:extLst xmlns:a="http://schemas.openxmlformats.org/drawingml/2006/main">
              <a:ext uri="{FF2B5EF4-FFF2-40B4-BE49-F238E27FC236}">
                <a16:creationId xmlns:a16="http://schemas.microsoft.com/office/drawing/2014/main" id="{74ED02F6-F9A5-4088-A91B-BBBBBB9E4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828800"/>
            <a:ext cx="3238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526071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 i="0">
                <a:solidFill>
                  <a:srgbClr val="526071"/>
                </a:solidFill>
                <a:latin typeface="微软雅黑"/>
                <a:ea typeface="微软雅黑"/>
                <a:cs typeface="微软雅黑"/>
              </a:rPr>
              <a:t>首次运行发现射线检测通道错误，开发者指出问题并要求继续修改。</a:t>
            </a:r>
          </a:p>
        </p:txBody>
      </p:sp>
      <p:sp>
        <p:nvSpPr>
          <p:cNvPr id="19" name="developer-a-control-label">
            <a:extLst xmlns:a="http://schemas.openxmlformats.org/drawingml/2006/main">
              <a:ext uri="{FF2B5EF4-FFF2-40B4-BE49-F238E27FC236}">
                <a16:creationId xmlns:a16="http://schemas.microsoft.com/office/drawing/2014/main" id="{EBB1A3BE-12FF-43F7-8643-A711C2E22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564765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40" b="1" i="0">
                <a:solidFill>
                  <a:srgbClr val="8A96A8"/>
                </a:solidFill>
                <a:latin typeface="微软雅黑"/>
                <a:ea typeface="微软雅黑"/>
                <a:cs typeface="微软雅黑"/>
              </a:defRPr>
            </a:pPr>
            <a:r>
              <a:rPr sz="940" b="1" i="0">
                <a:solidFill>
                  <a:srgbClr val="8A96A8"/>
                </a:solidFill>
                <a:latin typeface="微软雅黑"/>
                <a:ea typeface="微软雅黑"/>
                <a:cs typeface="微软雅黑"/>
              </a:rPr>
              <a:t>人工控制</a:t>
            </a:r>
          </a:p>
        </p:txBody>
      </p:sp>
      <p:sp>
        <p:nvSpPr>
          <p:cNvPr id="20" name="developer-a-control-accent">
            <a:extLst xmlns:a="http://schemas.openxmlformats.org/drawingml/2006/main">
              <a:ext uri="{FF2B5EF4-FFF2-40B4-BE49-F238E27FC236}">
                <a16:creationId xmlns:a16="http://schemas.microsoft.com/office/drawing/2014/main" id="{C1A24446-121F-4B24-98FC-5A25F09E1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19400"/>
            <a:ext cx="381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73D5"/>
          </a:solidFill>
          <a:ln xmlns:a="http://schemas.openxmlformats.org/drawingml/2006/main" w="0">
            <a:solidFill>
              <a:srgbClr val="2D73D5"/>
            </a:solidFill>
            <a:prstDash val="solid"/>
          </a:ln>
        </p:spPr>
      </p:sp>
      <p:sp>
        <p:nvSpPr>
          <p:cNvPr id="21" name="developer-a-control">
            <a:extLst xmlns:a="http://schemas.openxmlformats.org/drawingml/2006/main">
              <a:ext uri="{FF2B5EF4-FFF2-40B4-BE49-F238E27FC236}">
                <a16:creationId xmlns:a16="http://schemas.microsoft.com/office/drawing/2014/main" id="{129574A2-EF22-420D-9641-D82665C16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790825"/>
            <a:ext cx="3105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40" b="1" i="0">
                <a:solidFill>
                  <a:srgbClr val="185AA7"/>
                </a:solidFill>
                <a:latin typeface="微软雅黑"/>
                <a:ea typeface="微软雅黑"/>
                <a:cs typeface="微软雅黑"/>
              </a:defRPr>
            </a:pPr>
            <a:r>
              <a:rPr sz="1240" b="1" i="0">
                <a:solidFill>
                  <a:srgbClr val="185AA7"/>
                </a:solidFill>
                <a:latin typeface="微软雅黑"/>
                <a:ea typeface="微软雅黑"/>
                <a:cs typeface="微软雅黑"/>
              </a:rPr>
              <a:t>需求、方案、逻辑与运行验收</a:t>
            </a:r>
          </a:p>
        </p:txBody>
      </p:sp>
      <p:sp>
        <p:nvSpPr>
          <p:cNvPr id="22" name="developer-b-row-bg">
            <a:extLst xmlns:a="http://schemas.openxmlformats.org/drawingml/2006/main">
              <a:ext uri="{FF2B5EF4-FFF2-40B4-BE49-F238E27FC236}">
                <a16:creationId xmlns:a16="http://schemas.microsoft.com/office/drawing/2014/main" id="{862CA038-30BF-45F4-9F9A-A7AF824DF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BFD"/>
          </a:solidFill>
          <a:ln xmlns:a="http://schemas.openxmlformats.org/drawingml/2006/main" w="0">
            <a:solidFill>
              <a:srgbClr val="FAFBFD"/>
            </a:solidFill>
            <a:prstDash val="solid"/>
          </a:ln>
        </p:spPr>
      </p:sp>
      <p:sp>
        <p:nvSpPr>
          <p:cNvPr id="23" name="developer-b-accent">
            <a:extLst xmlns:a="http://schemas.openxmlformats.org/drawingml/2006/main">
              <a:ext uri="{FF2B5EF4-FFF2-40B4-BE49-F238E27FC236}">
                <a16:creationId xmlns:a16="http://schemas.microsoft.com/office/drawing/2014/main" id="{FA27E692-1085-4FF5-88A3-D275EC169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73D5"/>
          </a:solidFill>
          <a:ln xmlns:a="http://schemas.openxmlformats.org/drawingml/2006/main" w="0">
            <a:solidFill>
              <a:srgbClr val="2D73D5"/>
            </a:solidFill>
            <a:prstDash val="solid"/>
          </a:ln>
        </p:spPr>
      </p:sp>
      <p:sp>
        <p:nvSpPr>
          <p:cNvPr id="24" name="developer-b-developer">
            <a:extLst xmlns:a="http://schemas.openxmlformats.org/drawingml/2006/main">
              <a:ext uri="{FF2B5EF4-FFF2-40B4-BE49-F238E27FC236}">
                <a16:creationId xmlns:a16="http://schemas.microsoft.com/office/drawing/2014/main" id="{59403C9F-2F95-4EE9-9202-720FC068C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956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2D73D5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 i="0">
                <a:solidFill>
                  <a:srgbClr val="2D73D5"/>
                </a:solidFill>
                <a:latin typeface="微软雅黑"/>
                <a:ea typeface="微软雅黑"/>
                <a:cs typeface="微软雅黑"/>
              </a:rPr>
              <a:t>开发者 B</a:t>
            </a:r>
          </a:p>
        </p:txBody>
      </p:sp>
      <p:sp>
        <p:nvSpPr>
          <p:cNvPr id="25" name="developer-b-context">
            <a:extLst xmlns:a="http://schemas.openxmlformats.org/drawingml/2006/main">
              <a:ext uri="{FF2B5EF4-FFF2-40B4-BE49-F238E27FC236}">
                <a16:creationId xmlns:a16="http://schemas.microsoft.com/office/drawing/2014/main" id="{CA931532-5821-4E6E-8E0D-3C47EAC04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48075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65" b="1" i="0">
                <a:solidFill>
                  <a:srgbClr val="526071"/>
                </a:solidFill>
                <a:latin typeface="微软雅黑"/>
                <a:ea typeface="微软雅黑"/>
                <a:cs typeface="微软雅黑"/>
              </a:defRPr>
            </a:pPr>
            <a:r>
              <a:rPr sz="1165" b="1" i="0">
                <a:solidFill>
                  <a:srgbClr val="526071"/>
                </a:solidFill>
                <a:latin typeface="微软雅黑"/>
                <a:ea typeface="微软雅黑"/>
                <a:cs typeface="微软雅黑"/>
              </a:rPr>
              <a:t>Unity 短期</a:t>
            </a:r>
          </a:p>
          <a:p xmlns:a="http://schemas.openxmlformats.org/drawingml/2006/main">
            <a:pPr algn="l">
              <a:buNone/>
              <a:defRPr sz="1165" b="1" i="0">
                <a:solidFill>
                  <a:srgbClr val="526071"/>
                </a:solidFill>
                <a:latin typeface="微软雅黑"/>
                <a:ea typeface="微软雅黑"/>
                <a:cs typeface="微软雅黑"/>
              </a:defRPr>
            </a:pPr>
            <a:r>
              <a:rPr sz="1165" b="1" i="0">
                <a:solidFill>
                  <a:srgbClr val="526071"/>
                </a:solidFill>
                <a:latin typeface="微软雅黑"/>
                <a:ea typeface="微软雅黑"/>
                <a:cs typeface="微软雅黑"/>
              </a:rPr>
              <a:t>Game Jam 项目</a:t>
            </a:r>
          </a:p>
        </p:txBody>
      </p:sp>
      <p:sp>
        <p:nvSpPr>
          <p:cNvPr id="26" name="developer-b-priority">
            <a:extLst xmlns:a="http://schemas.openxmlformats.org/drawingml/2006/main">
              <a:ext uri="{FF2B5EF4-FFF2-40B4-BE49-F238E27FC236}">
                <a16:creationId xmlns:a16="http://schemas.microsoft.com/office/drawing/2014/main" id="{B4D4B382-0776-4E68-A6C3-47DF9906F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171950"/>
            <a:ext cx="1619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90" b="0" i="0">
                <a:solidFill>
                  <a:srgbClr val="8A96A8"/>
                </a:solidFill>
                <a:latin typeface="微软雅黑"/>
                <a:ea typeface="微软雅黑"/>
                <a:cs typeface="微软雅黑"/>
              </a:defRPr>
            </a:pPr>
            <a:r>
              <a:rPr sz="1090" b="0" i="0">
                <a:solidFill>
                  <a:srgbClr val="8A96A8"/>
                </a:solidFill>
                <a:latin typeface="微软雅黑"/>
                <a:ea typeface="微软雅黑"/>
                <a:cs typeface="微软雅黑"/>
              </a:rPr>
              <a:t>可运行演示优先</a:t>
            </a:r>
          </a:p>
        </p:txBody>
      </p:sp>
      <p:sp>
        <p:nvSpPr>
          <p:cNvPr id="27" name="developer-b-entry">
            <a:extLst xmlns:a="http://schemas.openxmlformats.org/drawingml/2006/main">
              <a:ext uri="{FF2B5EF4-FFF2-40B4-BE49-F238E27FC236}">
                <a16:creationId xmlns:a16="http://schemas.microsoft.com/office/drawing/2014/main" id="{68C9E75B-1D1B-4896-87B1-64C5117C5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286125"/>
            <a:ext cx="501015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65" b="0" i="0">
                <a:solidFill>
                  <a:srgbClr val="526071"/>
                </a:solidFill>
                <a:latin typeface="微软雅黑"/>
                <a:ea typeface="微软雅黑"/>
                <a:cs typeface="微软雅黑"/>
              </a:defRPr>
            </a:pPr>
            <a:r>
              <a:rPr sz="1165" b="0" i="0">
                <a:solidFill>
                  <a:srgbClr val="526071"/>
                </a:solidFill>
                <a:latin typeface="微软雅黑"/>
                <a:ea typeface="微软雅黑"/>
                <a:cs typeface="微软雅黑"/>
              </a:rPr>
              <a:t>提出创建游戏对象、挂载脚本、实现移动逻辑和公开Unity属性面板变量等要求；复杂需求先经通用对话工具整理。Codex生成玩家控制、对象逻辑和基础脚本。</a:t>
            </a:r>
          </a:p>
        </p:txBody>
      </p:sp>
      <p:sp>
        <p:nvSpPr>
          <p:cNvPr id="28" name="developer-b-quote-bg">
            <a:extLst xmlns:a="http://schemas.openxmlformats.org/drawingml/2006/main">
              <a:ext uri="{FF2B5EF4-FFF2-40B4-BE49-F238E27FC236}">
                <a16:creationId xmlns:a16="http://schemas.microsoft.com/office/drawing/2014/main" id="{60501A48-6134-4998-BB7E-0F5841384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019550"/>
            <a:ext cx="501015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solidFill>
              <a:srgbClr val="F4F7FB"/>
            </a:solidFill>
            <a:prstDash val="solid"/>
          </a:ln>
        </p:spPr>
      </p:sp>
      <p:sp>
        <p:nvSpPr>
          <p:cNvPr id="29" name="developer-b-quote">
            <a:extLst xmlns:a="http://schemas.openxmlformats.org/drawingml/2006/main">
              <a:ext uri="{FF2B5EF4-FFF2-40B4-BE49-F238E27FC236}">
                <a16:creationId xmlns:a16="http://schemas.microsoft.com/office/drawing/2014/main" id="{C1BE6C09-A2E9-468D-B95D-F6201693D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086225"/>
            <a:ext cx="47434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90" b="0" i="0">
                <a:solidFill>
                  <a:srgbClr val="185AA7"/>
                </a:solidFill>
                <a:latin typeface="微软雅黑"/>
                <a:ea typeface="微软雅黑"/>
                <a:cs typeface="微软雅黑"/>
              </a:defRPr>
            </a:pPr>
            <a:r>
              <a:rPr sz="1090" b="0" i="0">
                <a:solidFill>
                  <a:srgbClr val="185AA7"/>
                </a:solidFill>
                <a:latin typeface="微软雅黑"/>
                <a:ea typeface="微软雅黑"/>
                <a:cs typeface="微软雅黑"/>
              </a:rPr>
              <a:t>原话：“Game Jam嘛，质量不是那么重要，反而先做出来是第一要务。”</a:t>
            </a:r>
          </a:p>
        </p:txBody>
      </p:sp>
      <p:sp>
        <p:nvSpPr>
          <p:cNvPr id="30" name="developer-b-separator">
            <a:extLst xmlns:a="http://schemas.openxmlformats.org/drawingml/2006/main">
              <a:ext uri="{FF2B5EF4-FFF2-40B4-BE49-F238E27FC236}">
                <a16:creationId xmlns:a16="http://schemas.microsoft.com/office/drawing/2014/main" id="{3AF0A814-D117-43BD-BA72-0CEB781F5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276600"/>
            <a:ext cx="952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C"/>
          </a:solidFill>
          <a:ln xmlns:a="http://schemas.openxmlformats.org/drawingml/2006/main" w="0">
            <a:solidFill>
              <a:srgbClr val="DCE3EC"/>
            </a:solidFill>
            <a:prstDash val="solid"/>
          </a:ln>
        </p:spPr>
      </p:sp>
      <p:sp>
        <p:nvSpPr>
          <p:cNvPr id="31" name="developer-b-difficulty">
            <a:extLst xmlns:a="http://schemas.openxmlformats.org/drawingml/2006/main">
              <a:ext uri="{FF2B5EF4-FFF2-40B4-BE49-F238E27FC236}">
                <a16:creationId xmlns:a16="http://schemas.microsoft.com/office/drawing/2014/main" id="{D7298AB7-C956-4749-8D8D-09E289982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86125"/>
            <a:ext cx="3238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526071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 i="0">
                <a:solidFill>
                  <a:srgbClr val="526071"/>
                </a:solidFill>
                <a:latin typeface="微软雅黑"/>
                <a:ea typeface="微软雅黑"/>
                <a:cs typeface="微软雅黑"/>
              </a:rPr>
              <a:t>多项要求同时输入会发生遗漏；部分实现偏离Unity常用组件，增加连接步骤。随后继续询问AI、自己修改或寻求其他开发者帮助。</a:t>
            </a:r>
          </a:p>
        </p:txBody>
      </p:sp>
      <p:sp>
        <p:nvSpPr>
          <p:cNvPr id="32" name="developer-b-control-label">
            <a:extLst xmlns:a="http://schemas.openxmlformats.org/drawingml/2006/main">
              <a:ext uri="{FF2B5EF4-FFF2-40B4-BE49-F238E27FC236}">
                <a16:creationId xmlns:a16="http://schemas.microsoft.com/office/drawing/2014/main" id="{E4EB7910-3919-4704-B19D-C461588BC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0767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40" b="1" i="0">
                <a:solidFill>
                  <a:srgbClr val="8A96A8"/>
                </a:solidFill>
                <a:latin typeface="微软雅黑"/>
                <a:ea typeface="微软雅黑"/>
                <a:cs typeface="微软雅黑"/>
              </a:defRPr>
            </a:pPr>
            <a:r>
              <a:rPr sz="940" b="1" i="0">
                <a:solidFill>
                  <a:srgbClr val="8A96A8"/>
                </a:solidFill>
                <a:latin typeface="微软雅黑"/>
                <a:ea typeface="微软雅黑"/>
                <a:cs typeface="微软雅黑"/>
              </a:rPr>
              <a:t>人工控制</a:t>
            </a:r>
          </a:p>
        </p:txBody>
      </p:sp>
      <p:sp>
        <p:nvSpPr>
          <p:cNvPr id="33" name="developer-b-control-accent">
            <a:extLst xmlns:a="http://schemas.openxmlformats.org/drawingml/2006/main">
              <a:ext uri="{FF2B5EF4-FFF2-40B4-BE49-F238E27FC236}">
                <a16:creationId xmlns:a16="http://schemas.microsoft.com/office/drawing/2014/main" id="{D550AB95-00B9-4CC5-B558-1434B0576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76725"/>
            <a:ext cx="381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73D5"/>
          </a:solidFill>
          <a:ln xmlns:a="http://schemas.openxmlformats.org/drawingml/2006/main" w="0">
            <a:solidFill>
              <a:srgbClr val="2D73D5"/>
            </a:solidFill>
            <a:prstDash val="solid"/>
          </a:ln>
        </p:spPr>
      </p:sp>
      <p:sp>
        <p:nvSpPr>
          <p:cNvPr id="34" name="developer-b-control">
            <a:extLst xmlns:a="http://schemas.openxmlformats.org/drawingml/2006/main">
              <a:ext uri="{FF2B5EF4-FFF2-40B4-BE49-F238E27FC236}">
                <a16:creationId xmlns:a16="http://schemas.microsoft.com/office/drawing/2014/main" id="{4C4EC4B3-D468-424A-A0F7-FA174706F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248150"/>
            <a:ext cx="3105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40" b="1" i="0">
                <a:solidFill>
                  <a:srgbClr val="185AA7"/>
                </a:solidFill>
                <a:latin typeface="微软雅黑"/>
                <a:ea typeface="微软雅黑"/>
                <a:cs typeface="微软雅黑"/>
              </a:defRPr>
            </a:pPr>
            <a:r>
              <a:rPr sz="1240" b="1" i="0">
                <a:solidFill>
                  <a:srgbClr val="185AA7"/>
                </a:solidFill>
                <a:latin typeface="微软雅黑"/>
                <a:ea typeface="微软雅黑"/>
                <a:cs typeface="微软雅黑"/>
              </a:rPr>
              <a:t>框架、参数、原型运行与调整</a:t>
            </a:r>
          </a:p>
        </p:txBody>
      </p:sp>
      <p:sp>
        <p:nvSpPr>
          <p:cNvPr id="35" name="developer-c-accent">
            <a:extLst xmlns:a="http://schemas.openxmlformats.org/drawingml/2006/main">
              <a:ext uri="{FF2B5EF4-FFF2-40B4-BE49-F238E27FC236}">
                <a16:creationId xmlns:a16="http://schemas.microsoft.com/office/drawing/2014/main" id="{5CE7516B-D698-485D-A7AD-E3217B6F3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00575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73D5"/>
          </a:solidFill>
          <a:ln xmlns:a="http://schemas.openxmlformats.org/drawingml/2006/main" w="0">
            <a:solidFill>
              <a:srgbClr val="2D73D5"/>
            </a:solidFill>
            <a:prstDash val="solid"/>
          </a:ln>
        </p:spPr>
      </p:sp>
      <p:sp>
        <p:nvSpPr>
          <p:cNvPr id="36" name="developer-c-developer">
            <a:extLst xmlns:a="http://schemas.openxmlformats.org/drawingml/2006/main">
              <a:ext uri="{FF2B5EF4-FFF2-40B4-BE49-F238E27FC236}">
                <a16:creationId xmlns:a16="http://schemas.microsoft.com/office/drawing/2014/main" id="{E9600929-1654-4F77-A16C-C26869C6F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5297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2D73D5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 i="0">
                <a:solidFill>
                  <a:srgbClr val="2D73D5"/>
                </a:solidFill>
                <a:latin typeface="微软雅黑"/>
                <a:ea typeface="微软雅黑"/>
                <a:cs typeface="微软雅黑"/>
              </a:rPr>
              <a:t>开发者 C</a:t>
            </a:r>
          </a:p>
        </p:txBody>
      </p:sp>
      <p:sp>
        <p:nvSpPr>
          <p:cNvPr id="37" name="developer-c-context">
            <a:extLst xmlns:a="http://schemas.openxmlformats.org/drawingml/2006/main">
              <a:ext uri="{FF2B5EF4-FFF2-40B4-BE49-F238E27FC236}">
                <a16:creationId xmlns:a16="http://schemas.microsoft.com/office/drawing/2014/main" id="{98312A65-386E-4384-B96C-5DF283EF9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0540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65" b="1" i="0">
                <a:solidFill>
                  <a:srgbClr val="526071"/>
                </a:solidFill>
                <a:latin typeface="微软雅黑"/>
                <a:ea typeface="微软雅黑"/>
                <a:cs typeface="微软雅黑"/>
              </a:defRPr>
            </a:pPr>
            <a:r>
              <a:rPr sz="1165" b="1" i="0">
                <a:solidFill>
                  <a:srgbClr val="526071"/>
                </a:solidFill>
                <a:latin typeface="微软雅黑"/>
                <a:ea typeface="微软雅黑"/>
                <a:cs typeface="微软雅黑"/>
              </a:rPr>
              <a:t>Godot 短期与</a:t>
            </a:r>
          </a:p>
          <a:p xmlns:a="http://schemas.openxmlformats.org/drawingml/2006/main">
            <a:pPr algn="l">
              <a:buNone/>
              <a:defRPr sz="1165" b="1" i="0">
                <a:solidFill>
                  <a:srgbClr val="526071"/>
                </a:solidFill>
                <a:latin typeface="微软雅黑"/>
                <a:ea typeface="微软雅黑"/>
                <a:cs typeface="微软雅黑"/>
              </a:defRPr>
            </a:pPr>
            <a:r>
              <a:rPr sz="1165" b="1" i="0">
                <a:solidFill>
                  <a:srgbClr val="526071"/>
                </a:solidFill>
                <a:latin typeface="微软雅黑"/>
                <a:ea typeface="微软雅黑"/>
                <a:cs typeface="微软雅黑"/>
              </a:rPr>
              <a:t>长期项目</a:t>
            </a:r>
          </a:p>
        </p:txBody>
      </p:sp>
      <p:sp>
        <p:nvSpPr>
          <p:cNvPr id="38" name="developer-c-priority">
            <a:extLst xmlns:a="http://schemas.openxmlformats.org/drawingml/2006/main">
              <a:ext uri="{FF2B5EF4-FFF2-40B4-BE49-F238E27FC236}">
                <a16:creationId xmlns:a16="http://schemas.microsoft.com/office/drawing/2014/main" id="{FE5EAD51-1F0C-4855-8DBC-AC14ECB10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29275"/>
            <a:ext cx="1619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90" b="0" i="0">
                <a:solidFill>
                  <a:srgbClr val="8A96A8"/>
                </a:solidFill>
                <a:latin typeface="微软雅黑"/>
                <a:ea typeface="微软雅黑"/>
                <a:cs typeface="微软雅黑"/>
              </a:defRPr>
            </a:pPr>
            <a:r>
              <a:rPr sz="1090" b="0" i="0">
                <a:solidFill>
                  <a:srgbClr val="8A96A8"/>
                </a:solidFill>
                <a:latin typeface="微软雅黑"/>
                <a:ea typeface="微软雅黑"/>
                <a:cs typeface="微软雅黑"/>
              </a:rPr>
              <a:t>迁移并验证抛锚玩法</a:t>
            </a:r>
          </a:p>
        </p:txBody>
      </p:sp>
      <p:sp>
        <p:nvSpPr>
          <p:cNvPr id="39" name="developer-c-entry">
            <a:extLst xmlns:a="http://schemas.openxmlformats.org/drawingml/2006/main">
              <a:ext uri="{FF2B5EF4-FFF2-40B4-BE49-F238E27FC236}">
                <a16:creationId xmlns:a16="http://schemas.microsoft.com/office/drawing/2014/main" id="{31B1AB7D-ED3A-45E3-9232-E598E0EB5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743450"/>
            <a:ext cx="501015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65" b="0" i="0">
                <a:solidFill>
                  <a:srgbClr val="526071"/>
                </a:solidFill>
                <a:latin typeface="微软雅黑"/>
                <a:ea typeface="微软雅黑"/>
                <a:cs typeface="微软雅黑"/>
              </a:defRPr>
            </a:pPr>
            <a:r>
              <a:rPr sz="1165" b="0" i="0">
                <a:solidFill>
                  <a:srgbClr val="526071"/>
                </a:solidFill>
                <a:latin typeface="微软雅黑"/>
                <a:ea typeface="微软雅黑"/>
                <a:cs typeface="微软雅黑"/>
              </a:rPr>
              <a:t>读取长期沙盒项目的人物物理和“脐带物理”，迁移为Godot平台乱斗的抛锚玩法；短期项目允许创建文件，长期项目限定目录和资源范围。</a:t>
            </a:r>
          </a:p>
        </p:txBody>
      </p:sp>
      <p:sp>
        <p:nvSpPr>
          <p:cNvPr id="40" name="developer-c-quote-bg">
            <a:extLst xmlns:a="http://schemas.openxmlformats.org/drawingml/2006/main">
              <a:ext uri="{FF2B5EF4-FFF2-40B4-BE49-F238E27FC236}">
                <a16:creationId xmlns:a16="http://schemas.microsoft.com/office/drawing/2014/main" id="{7F743984-6DD6-470E-B013-59C2E3367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476875"/>
            <a:ext cx="501015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B"/>
          </a:solidFill>
          <a:ln xmlns:a="http://schemas.openxmlformats.org/drawingml/2006/main" w="0">
            <a:solidFill>
              <a:srgbClr val="F4F7FB"/>
            </a:solidFill>
            <a:prstDash val="solid"/>
          </a:ln>
        </p:spPr>
      </p:sp>
      <p:sp>
        <p:nvSpPr>
          <p:cNvPr id="41" name="developer-c-quote">
            <a:extLst xmlns:a="http://schemas.openxmlformats.org/drawingml/2006/main">
              <a:ext uri="{FF2B5EF4-FFF2-40B4-BE49-F238E27FC236}">
                <a16:creationId xmlns:a16="http://schemas.microsoft.com/office/drawing/2014/main" id="{267F355B-14F9-4FCA-B833-AB6428D79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5476875"/>
            <a:ext cx="47434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90" b="0" i="0">
                <a:solidFill>
                  <a:srgbClr val="185AA7"/>
                </a:solidFill>
                <a:latin typeface="微软雅黑"/>
                <a:ea typeface="微软雅黑"/>
                <a:cs typeface="微软雅黑"/>
              </a:defRPr>
            </a:pPr>
            <a:r>
              <a:rPr sz="1090" b="0" i="0">
                <a:solidFill>
                  <a:srgbClr val="185AA7"/>
                </a:solidFill>
                <a:latin typeface="微软雅黑"/>
                <a:ea typeface="微软雅黑"/>
                <a:cs typeface="微软雅黑"/>
              </a:rPr>
              <a:t>原话：“长期项目文件夹不太会给AI动，</a:t>
            </a:r>
          </a:p>
          <a:p xmlns:a="http://schemas.openxmlformats.org/drawingml/2006/main">
            <a:pPr algn="l">
              <a:buNone/>
              <a:defRPr sz="1090" b="0" i="0">
                <a:solidFill>
                  <a:srgbClr val="185AA7"/>
                </a:solidFill>
                <a:latin typeface="微软雅黑"/>
                <a:ea typeface="微软雅黑"/>
                <a:cs typeface="微软雅黑"/>
              </a:defRPr>
            </a:pPr>
            <a:r>
              <a:rPr sz="1090" b="0" i="0">
                <a:solidFill>
                  <a:srgbClr val="185AA7"/>
                </a:solidFill>
                <a:latin typeface="微软雅黑"/>
                <a:ea typeface="微软雅黑"/>
                <a:cs typeface="微软雅黑"/>
              </a:rPr>
              <a:t>短期项目资源少，AI随便建文件夹。”</a:t>
            </a:r>
          </a:p>
        </p:txBody>
      </p:sp>
      <p:sp>
        <p:nvSpPr>
          <p:cNvPr id="42" name="developer-c-separator">
            <a:extLst xmlns:a="http://schemas.openxmlformats.org/drawingml/2006/main">
              <a:ext uri="{FF2B5EF4-FFF2-40B4-BE49-F238E27FC236}">
                <a16:creationId xmlns:a16="http://schemas.microsoft.com/office/drawing/2014/main" id="{A1C0458E-54FB-4D1B-B09C-CA818B1F9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733925"/>
            <a:ext cx="952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3EC"/>
          </a:solidFill>
          <a:ln xmlns:a="http://schemas.openxmlformats.org/drawingml/2006/main" w="0">
            <a:solidFill>
              <a:srgbClr val="DCE3EC"/>
            </a:solidFill>
            <a:prstDash val="solid"/>
          </a:ln>
        </p:spPr>
      </p:sp>
      <p:sp>
        <p:nvSpPr>
          <p:cNvPr id="43" name="developer-c-difficulty">
            <a:extLst xmlns:a="http://schemas.openxmlformats.org/drawingml/2006/main">
              <a:ext uri="{FF2B5EF4-FFF2-40B4-BE49-F238E27FC236}">
                <a16:creationId xmlns:a16="http://schemas.microsoft.com/office/drawing/2014/main" id="{CCD799A2-2470-4CE5-BFAC-6A1534497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743450"/>
            <a:ext cx="3238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0" i="0">
                <a:solidFill>
                  <a:srgbClr val="526071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 i="0">
                <a:solidFill>
                  <a:srgbClr val="526071"/>
                </a:solidFill>
                <a:latin typeface="微软雅黑"/>
                <a:ea typeface="微软雅黑"/>
                <a:cs typeface="微软雅黑"/>
              </a:rPr>
              <a:t>首轮原型在素材、锚节点、绳索连接和输入方向上出现偏差；继续调整力量、绳索长度、位移和空中控制，直至玩法手感符合预期。</a:t>
            </a:r>
          </a:p>
        </p:txBody>
      </p:sp>
      <p:sp>
        <p:nvSpPr>
          <p:cNvPr id="44" name="developer-c-control-label">
            <a:extLst xmlns:a="http://schemas.openxmlformats.org/drawingml/2006/main">
              <a:ext uri="{FF2B5EF4-FFF2-40B4-BE49-F238E27FC236}">
                <a16:creationId xmlns:a16="http://schemas.microsoft.com/office/drawing/2014/main" id="{BAB99420-2BFB-49B2-8FB3-B3FCA2EA2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534025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940" b="1" i="0">
                <a:solidFill>
                  <a:srgbClr val="8A96A8"/>
                </a:solidFill>
                <a:latin typeface="微软雅黑"/>
                <a:ea typeface="微软雅黑"/>
                <a:cs typeface="微软雅黑"/>
              </a:defRPr>
            </a:pPr>
            <a:r>
              <a:rPr sz="940" b="1" i="0">
                <a:solidFill>
                  <a:srgbClr val="8A96A8"/>
                </a:solidFill>
                <a:latin typeface="微软雅黑"/>
                <a:ea typeface="微软雅黑"/>
                <a:cs typeface="微软雅黑"/>
              </a:rPr>
              <a:t>人工控制</a:t>
            </a:r>
          </a:p>
        </p:txBody>
      </p:sp>
      <p:sp>
        <p:nvSpPr>
          <p:cNvPr id="45" name="developer-c-control-accent">
            <a:extLst xmlns:a="http://schemas.openxmlformats.org/drawingml/2006/main">
              <a:ext uri="{FF2B5EF4-FFF2-40B4-BE49-F238E27FC236}">
                <a16:creationId xmlns:a16="http://schemas.microsoft.com/office/drawing/2014/main" id="{9A943464-8DC9-45C8-BA35-A338D129C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734050"/>
            <a:ext cx="381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73D5"/>
          </a:solidFill>
          <a:ln xmlns:a="http://schemas.openxmlformats.org/drawingml/2006/main" w="0">
            <a:solidFill>
              <a:srgbClr val="2D73D5"/>
            </a:solidFill>
            <a:prstDash val="solid"/>
          </a:ln>
        </p:spPr>
      </p:sp>
      <p:sp>
        <p:nvSpPr>
          <p:cNvPr id="46" name="developer-c-control">
            <a:extLst xmlns:a="http://schemas.openxmlformats.org/drawingml/2006/main">
              <a:ext uri="{FF2B5EF4-FFF2-40B4-BE49-F238E27FC236}">
                <a16:creationId xmlns:a16="http://schemas.microsoft.com/office/drawing/2014/main" id="{81B50F2E-43B4-4266-96E8-31B9F5C38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705475"/>
            <a:ext cx="3105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40" b="1" i="0">
                <a:solidFill>
                  <a:srgbClr val="185AA7"/>
                </a:solidFill>
                <a:latin typeface="微软雅黑"/>
                <a:ea typeface="微软雅黑"/>
                <a:cs typeface="微软雅黑"/>
              </a:defRPr>
            </a:pPr>
            <a:r>
              <a:rPr sz="1240" b="1" i="0">
                <a:solidFill>
                  <a:srgbClr val="185AA7"/>
                </a:solidFill>
                <a:latin typeface="微软雅黑"/>
                <a:ea typeface="微软雅黑"/>
                <a:cs typeface="微软雅黑"/>
              </a:rPr>
              <a:t>目录、资源范围与玩法手感</a:t>
            </a:r>
          </a:p>
        </p:txBody>
      </p:sp>
      <p:sp>
        <p:nvSpPr>
          <p:cNvPr id="47" name="footnote">
            <a:extLst xmlns:a="http://schemas.openxmlformats.org/drawingml/2006/main">
              <a:ext uri="{FF2B5EF4-FFF2-40B4-BE49-F238E27FC236}">
                <a16:creationId xmlns:a16="http://schemas.microsoft.com/office/drawing/2014/main" id="{3B70B9EE-E1BE-413F-A147-57B5D133F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65" b="0" i="0">
                <a:solidFill>
                  <a:srgbClr val="8A96A8"/>
                </a:solidFill>
                <a:latin typeface="微软雅黑"/>
                <a:ea typeface="微软雅黑"/>
                <a:cs typeface="微软雅黑"/>
              </a:defRPr>
            </a:pPr>
            <a:r>
              <a:rPr sz="865" b="0" i="0">
                <a:solidFill>
                  <a:srgbClr val="8A96A8"/>
                </a:solidFill>
                <a:latin typeface="微软雅黑"/>
                <a:ea typeface="微软雅黑"/>
                <a:cs typeface="微软雅黑"/>
              </a:rPr>
              <a:t>访谈用于解释过程，不承担比例推断</a:t>
            </a:r>
          </a:p>
        </p:txBody>
      </p:sp>
      <p:sp>
        <p:nvSpPr>
          <p:cNvPr id="48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A74FACF-0411-403F-A5B3-723536705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960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65" b="0" i="0">
                <a:solidFill>
                  <a:srgbClr val="8A96A8"/>
                </a:solidFill>
                <a:latin typeface="微软雅黑"/>
                <a:ea typeface="微软雅黑"/>
                <a:cs typeface="微软雅黑"/>
              </a:defRPr>
            </a:pPr>
            <a:r>
              <a:rPr sz="865" b="0" i="0">
                <a:solidFill>
                  <a:srgbClr val="8A96A8"/>
                </a:solidFill>
                <a:latin typeface="微软雅黑"/>
                <a:ea typeface="微软雅黑"/>
                <a:cs typeface="微软雅黑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96549052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D580F539-2049-441A-872C-1C2420E05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2B558D23-ECAF-4034-8088-94781648A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CODEX · 综合结论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E63B3343-7919-42F7-9C34-652B5D9CA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Codex的核心作用是更快形成可继续处理的程序结果，而不是省略后续判断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E11ADC83-AF52-4284-8900-65F304F99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A3E5F896-DA40-49E1-9193-3E823D22C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10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EC39D73D-F800-4D2E-9531-5B61881C2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9728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6C6E9012-3C42-4215-A502-3D336260D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590FC70F-D5CB-4D8B-90A7-A4F5A8715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573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诉求与作用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1253D6F0-BF58-4F30-95CA-526881093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638300"/>
            <a:ext cx="8286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当前核心样本主要希望更快形成可继续检查和修改的程序结果，并减少重复劳动。提效与能力补足随任务并存：熟悉任务压缩实现时间，不熟悉或暂时缺少思路的任务先形成原型或方案。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0E03FB1-06E0-4B81-B2A5-B1C83FA61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109728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E7753FAD-292D-4C76-8C3D-F433C4E4C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D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BA8EE84E-A21C-427A-9C6D-3EB19B84D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协作过程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6D8811FC-4988-4A43-B818-E4354EC2A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028950"/>
            <a:ext cx="8286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使用贯穿目标与范围设定、代码生成或修改、阅读和运行检查、反馈调整与项目接入。开发者把创作目标整理成任务，按项目周期和已有结构限定范围，再通过阅读、运行、逻辑检查或试玩发现偏差。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F193BDBE-6616-4824-8F55-471B30D6B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109728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3716B7C7-66A9-4447-A0B4-DA9B7AC70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D55C8E3F-F65F-408C-9BAD-229F99F71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386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顺利与受阻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E4018ADF-F65E-4548-8884-9F5179B68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419600"/>
            <a:ext cx="8286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基础功能、原型形成和重复编写推进较顺利；要求遗漏、实现方式偏离项目习惯、界面或效果不符、运行错误，以及复杂任务缺少参考材料会造成受阻。结果继续进入项目仍需任务拆分、方案确认、运行验收和项目接入。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BBCC4C19-BC26-45DF-8CAC-3CFE465DC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完整对应最终报告7.1三段，不省略条件与人工处理环节</a:t>
            </a: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72B0872D-4738-46B7-BAC2-FB477573C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" y="5686425"/>
            <a:ext cx="10134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508A4A61-A7EE-4EAE-BBD2-DF55F1546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64920" y="5838825"/>
            <a:ext cx="971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共同过程：创作目标 → 具体程序任务 → 生成或修改 → 运行/逻辑检查/试玩 → 反馈调整 → 决定项目接入</a:t>
            </a:r>
          </a:p>
        </p:txBody>
      </p:sp>
    </p:spTree>
    <p:extLst>
      <p:ext uri="{BB962C8B-B14F-4D97-AF65-F5344CB8AC3E}">
        <p14:creationId xmlns:p14="http://schemas.microsoft.com/office/powerpoint/2010/main" val="171491920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FBA6A23F-26C0-446C-9F4B-307C2FA4C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B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42693DB-BC70-4DD9-BF2D-C17D9BBE9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一站式平台 · 材料起点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2B78B8EE-B8FD-4667-A3EA-BEC7C7D25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平台材料围绕可测试结果和持续修改展开，TapTap制造只承担案例锚点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824D16A4-9454-4645-9620-01CC3CB0F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2608556-0C42-4B0E-B779-E8D3BC8AF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11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FBFFE934-BE2B-42EF-907D-27BD5E71E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76400"/>
            <a:ext cx="1143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54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54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6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44D529D4-C472-4EAE-BEFF-B6D06764E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717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份大学生平台创作记录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096332D5-07E0-4FEE-8568-5218297AA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09900"/>
            <a:ext cx="342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3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包含 TapTap 制造、造化工坊等多个平台</a:t>
            </a:r>
          </a:p>
        </p:txBody>
      </p:sp>
      <p:sp>
        <p:nvSpPr>
          <p:cNvPr id="9" name="直接连接符 8">
            <a:extLst xmlns:a="http://schemas.openxmlformats.org/drawingml/2006/main">
              <a:ext uri="{FF2B5EF4-FFF2-40B4-BE49-F238E27FC236}">
                <a16:creationId xmlns:a16="http://schemas.microsoft.com/office/drawing/2014/main" id="{98626540-D875-42A0-8AB8-51CB8C2E2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71625"/>
            <a:ext cx="0" cy="3429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8E01F863-5AD3-4A78-83B7-5472F4FCD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169545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TapTap制造</a:t>
            </a:r>
            <a:r>
              <a:rPr sz="18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案例</a:t>
            </a:r>
            <a:r>
              <a:rPr sz="18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《炉釜猪》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02A4D8D8-E441-4406-B595-C4D720EEC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266950"/>
            <a:ext cx="3476625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呈现从整体方案、首轮偏离，到补充排除项和目标效果，再到7轮以上筛选、修改和玩法测试。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1DA32FDD-F3ED-409C-A012-C992E2BC5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3790950"/>
            <a:ext cx="3476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20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它用于解释可试玩结果如何形成，不用于代表TapTap制造全部用户。</a:t>
            </a:r>
          </a:p>
        </p:txBody>
      </p:sp>
      <p:sp>
        <p:nvSpPr>
          <p:cNvPr id="13" name="直接连接符 12">
            <a:extLst xmlns:a="http://schemas.openxmlformats.org/drawingml/2006/main">
              <a:ext uri="{FF2B5EF4-FFF2-40B4-BE49-F238E27FC236}">
                <a16:creationId xmlns:a16="http://schemas.microsoft.com/office/drawing/2014/main" id="{6602107A-8D64-4AC6-A0B6-4E248F15F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571625"/>
            <a:ext cx="0" cy="3429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F25CD131-4DA5-4396-8539-BEA8A0AAC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6954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C65A47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1">
                <a:solidFill>
                  <a:srgbClr val="C65A47"/>
                </a:solidFill>
                <a:latin typeface="微软雅黑"/>
                <a:ea typeface="微软雅黑"/>
                <a:cs typeface="微软雅黑"/>
              </a:rPr>
              <a:t>材料边界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92C37E6F-2DB9-4CBF-8BC3-7E488BCCF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266950"/>
            <a:ext cx="233362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40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没有一站式平台创作者访谈</a:t>
            </a:r>
          </a:p>
          <a:p xmlns:a="http://schemas.openxmlformats.org/drawingml/2006/main">
            <a:pPr algn="l">
              <a:lnSpc>
                <a:spcPct val="140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不能比较不同平台差异</a:t>
            </a:r>
          </a:p>
          <a:p xmlns:a="http://schemas.openxmlformats.org/drawingml/2006/main">
            <a:pPr algn="l">
              <a:lnSpc>
                <a:spcPct val="140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不能形成TapTap制造产品专属结论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208AFD89-3D54-44D8-9342-208B71AF7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429250"/>
            <a:ext cx="10572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BC00AC97-2E7D-45C9-B837-B87B4BFE0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581650"/>
            <a:ext cx="990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问卷记录定位共同过程，案例记录解释首轮偏离与多轮修改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DFB93A6C-CDB5-493A-B4BF-E9E7CF46B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平台N=6是多平台记录，不是TapTap制造专属样本</a:t>
            </a:r>
          </a:p>
        </p:txBody>
      </p:sp>
    </p:spTree>
    <p:extLst>
      <p:ext uri="{BB962C8B-B14F-4D97-AF65-F5344CB8AC3E}">
        <p14:creationId xmlns:p14="http://schemas.microsoft.com/office/powerpoint/2010/main" val="20797763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矩形 37">
            <a:extLst xmlns:a="http://schemas.openxmlformats.org/drawingml/2006/main">
              <a:ext uri="{FF2B5EF4-FFF2-40B4-BE49-F238E27FC236}">
                <a16:creationId xmlns:a16="http://schemas.microsoft.com/office/drawing/2014/main" id="{EBA9792F-578B-4C72-9F15-70D9ED13F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B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22F15FFD-821A-47DC-9951-1C3D3F2C6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一站式平台 · 推理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E1B099B9-1D73-474C-8D57-2A14284DA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平台把想法推进到实际检验阶段，生成之后人的工作才有了具体对象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AAB5398D-B9CD-4216-AF12-0BFF08528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91B908AE-9B63-447A-9A45-90C4D34C4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12</a:t>
            </a:r>
          </a:p>
        </p:txBody>
      </p:sp>
      <p:sp>
        <p:nvSpPr>
          <p:cNvPr id="6" name="圆角矩形 5">
            <a:extLst xmlns:a="http://schemas.openxmlformats.org/drawingml/2006/main">
              <a:ext uri="{FF2B5EF4-FFF2-40B4-BE49-F238E27FC236}">
                <a16:creationId xmlns:a16="http://schemas.microsoft.com/office/drawing/2014/main" id="{774C3323-E07A-4946-B192-F16F982CD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190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765348DE-6A43-474D-A27C-5F879C513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66900"/>
            <a:ext cx="1885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整体设想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79F7042D-67C7-48CF-BEA0-9418390BD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9800"/>
            <a:ext cx="1924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描述想做什么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输入玩法与表现要求</a:t>
            </a:r>
          </a:p>
        </p:txBody>
      </p:sp>
      <p:sp>
        <p:nvSpPr>
          <p:cNvPr id="9" name="右箭头 8">
            <a:extLst xmlns:a="http://schemas.openxmlformats.org/drawingml/2006/main">
              <a:ext uri="{FF2B5EF4-FFF2-40B4-BE49-F238E27FC236}">
                <a16:creationId xmlns:a16="http://schemas.microsoft.com/office/drawing/2014/main" id="{A6E6D321-929E-44B4-BBC4-09A54FC72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095500"/>
            <a:ext cx="5143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5504E99E-BC90-4FFA-9814-9985AC98E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1695450"/>
            <a:ext cx="2190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DD35C4D7-1201-47B4-9637-E88DF3D4E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1866900"/>
            <a:ext cx="1885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初步结果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C782F133-F833-4D01-98C5-213623A9C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209800"/>
            <a:ext cx="1924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形成基础版本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能够查看、操作或测试</a:t>
            </a:r>
          </a:p>
        </p:txBody>
      </p:sp>
      <p:sp>
        <p:nvSpPr>
          <p:cNvPr id="13" name="右箭头 12">
            <a:extLst xmlns:a="http://schemas.openxmlformats.org/drawingml/2006/main">
              <a:ext uri="{FF2B5EF4-FFF2-40B4-BE49-F238E27FC236}">
                <a16:creationId xmlns:a16="http://schemas.microsoft.com/office/drawing/2014/main" id="{A0DDCF9D-6366-4E13-AD1B-8C16D3462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095500"/>
            <a:ext cx="5143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18A02C07-7ABA-41E3-89B3-CEC9DAD83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695450"/>
            <a:ext cx="2190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32CD4CD0-A136-416F-A487-F19E736DF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1866900"/>
            <a:ext cx="1885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继续处理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93D7DF22-E743-4B6D-B281-3A0CDEBAB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209800"/>
            <a:ext cx="1924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说明需求、选择方向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保留、修改或放弃结果</a:t>
            </a:r>
          </a:p>
        </p:txBody>
      </p:sp>
      <p:sp>
        <p:nvSpPr>
          <p:cNvPr id="17" name="右箭头 16">
            <a:extLst xmlns:a="http://schemas.openxmlformats.org/drawingml/2006/main">
              <a:ext uri="{FF2B5EF4-FFF2-40B4-BE49-F238E27FC236}">
                <a16:creationId xmlns:a16="http://schemas.microsoft.com/office/drawing/2014/main" id="{8216DDAA-FC07-4838-9050-073C2DC01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095500"/>
            <a:ext cx="5143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圆角矩形 17">
            <a:extLst xmlns:a="http://schemas.openxmlformats.org/drawingml/2006/main">
              <a:ext uri="{FF2B5EF4-FFF2-40B4-BE49-F238E27FC236}">
                <a16:creationId xmlns:a16="http://schemas.microsoft.com/office/drawing/2014/main" id="{76B2A76E-255B-4193-922F-4B7713CED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695450"/>
            <a:ext cx="1809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40706B27-A83E-432A-8868-A7EB46A0B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18669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玩法测试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1A79DF3B-D915-4539-A984-39041BDF9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209800"/>
            <a:ext cx="1543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判断玩法是否成立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继续调整作品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316D1FD6-E86B-4D8E-9301-04E48DF27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194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材料中较集中的平台作用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5EA22BC6-CCE0-41CA-9810-677F5F15D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957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从想法生成原型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359E830C-E122-4251-AE13-72BD6415E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62400"/>
            <a:ext cx="1809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5 / 6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5325E165-E7C3-4BB2-A3F2-D9A3184AA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6957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形成可玩逻辑</a:t>
            </a: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46D24FBC-55F4-4C8F-BB76-53B9671A5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962400"/>
            <a:ext cx="1809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4 / 6</a:t>
            </a: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C84A6D59-DB13-4DB7-82F4-BD818E065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6957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减少编码负担</a:t>
            </a: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D9E52FE7-88EF-494A-B4ED-5C9CE1460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962400"/>
            <a:ext cx="1809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4 / 6</a:t>
            </a: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B20A5999-9EC4-4C40-BB10-3878F3992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957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快速验证玩法</a:t>
            </a: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AED0BE57-7CB5-46E4-A506-8BE17A543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962400"/>
            <a:ext cx="1809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4 / 6</a:t>
            </a:r>
          </a:p>
        </p:txBody>
      </p:sp>
      <p:sp>
        <p:nvSpPr>
          <p:cNvPr id="30" name="直接连接符 29">
            <a:extLst xmlns:a="http://schemas.openxmlformats.org/drawingml/2006/main">
              <a:ext uri="{FF2B5EF4-FFF2-40B4-BE49-F238E27FC236}">
                <a16:creationId xmlns:a16="http://schemas.microsoft.com/office/drawing/2014/main" id="{D05C2389-F59F-472E-8AF1-649707A9E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29150"/>
            <a:ext cx="7905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EE33672E-7948-4676-8263-352291F42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857750"/>
            <a:ext cx="781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这些人数只用于描述当前6份记录；关键推理来自“初步结果”和“生成后工作”同时出现。</a:t>
            </a: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32D98704-8DDC-421E-9F6D-985DF8110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390900"/>
            <a:ext cx="25146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8DC51CDA-2809-4428-8A31-2F4B0DF45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6195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三个对应问题</a:t>
            </a:r>
          </a:p>
        </p:txBody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FE327CCB-58A0-41AC-8C9E-F45D55501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4057650"/>
            <a:ext cx="2000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需求表达 → 目标说明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修改精度 → 结果调整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玩法深度 → 玩法完善</a:t>
            </a: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289C41DF-F2FF-4E27-B199-33BA98401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657850"/>
            <a:ext cx="10763250" cy="6781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CB81826D-0B97-4148-9412-24555052B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661660"/>
            <a:ext cx="10334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5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平台使用首先发生在原型形成和玩法验证阶段，用户获得的结果已经包含可供检查的作品形态和玩法逻辑。生成后的工作在初步结果形成后的调整阶段。</a:t>
            </a:r>
          </a:p>
        </p:txBody>
      </p:sp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9B422DDF-A39B-4CA2-87AF-C642726D5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定量记录描述现象，生成后的操作说明推理方向</a:t>
            </a:r>
          </a:p>
        </p:txBody>
      </p:sp>
    </p:spTree>
    <p:extLst>
      <p:ext uri="{BB962C8B-B14F-4D97-AF65-F5344CB8AC3E}">
        <p14:creationId xmlns:p14="http://schemas.microsoft.com/office/powerpoint/2010/main" val="214112746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B17923C8-2615-4E92-92E7-5FA6F6DD7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B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0A203FE8-A9DF-440D-A036-5EE1336F3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一站式平台 · 推理 02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3BCCE21A-970A-47AD-BF20-854CE95FE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《炉釜猪》从首轮偏离到7轮以上调整，说明可试玩与持续修改同时存在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B7E8199D-91A5-472B-B401-2EFFF8A21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F53CA157-D9D8-4B60-A5EE-289C22C31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13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975BB93-41BC-4CD2-B250-9EB247AB5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04950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《炉釜猪》调整记录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A01013EF-9650-4498-9C2D-FEAE1DE76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38350"/>
            <a:ext cx="1809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E933B2BF-E7E3-4D93-8A4F-DF000605D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2098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整体方案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5A4F0F2C-CB2D-45FF-A1E7-43EF8BE1F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52700"/>
            <a:ext cx="1543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输入被动攻击式实验玩法设想</a:t>
            </a:r>
          </a:p>
        </p:txBody>
      </p:sp>
      <p:sp>
        <p:nvSpPr>
          <p:cNvPr id="10" name="右箭头 9">
            <a:extLst xmlns:a="http://schemas.openxmlformats.org/drawingml/2006/main">
              <a:ext uri="{FF2B5EF4-FFF2-40B4-BE49-F238E27FC236}">
                <a16:creationId xmlns:a16="http://schemas.microsoft.com/office/drawing/2014/main" id="{9223D8FC-D317-4B34-A20D-A80A335E6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2438400"/>
            <a:ext cx="2286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A7D83D52-33A5-4981-917F-491495CB8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038350"/>
            <a:ext cx="1809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628B5958-EB2B-496A-AE61-0652579E3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2098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首轮偏离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0A289470-8E05-4A1E-A172-5895902FC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552700"/>
            <a:ext cx="1543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结果更接近已有市场中的常见玩法</a:t>
            </a:r>
          </a:p>
        </p:txBody>
      </p:sp>
      <p:sp>
        <p:nvSpPr>
          <p:cNvPr id="14" name="右箭头 13">
            <a:extLst xmlns:a="http://schemas.openxmlformats.org/drawingml/2006/main">
              <a:ext uri="{FF2B5EF4-FFF2-40B4-BE49-F238E27FC236}">
                <a16:creationId xmlns:a16="http://schemas.microsoft.com/office/drawing/2014/main" id="{B16AC3C9-59B6-4B34-A844-EF1657E96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438400"/>
            <a:ext cx="2286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4AAD8ACD-FF0F-4CDF-9A91-73A015833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038350"/>
            <a:ext cx="1809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5FBB1DB-81AA-4DD9-9CC1-BAF3AE907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2098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补充限制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ED0DA172-34A5-45AE-B9D4-6997E2513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552700"/>
            <a:ext cx="1543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逐项说明不要什么、目标效果是什么</a:t>
            </a:r>
          </a:p>
        </p:txBody>
      </p:sp>
      <p:sp>
        <p:nvSpPr>
          <p:cNvPr id="18" name="右箭头 17">
            <a:extLst xmlns:a="http://schemas.openxmlformats.org/drawingml/2006/main">
              <a:ext uri="{FF2B5EF4-FFF2-40B4-BE49-F238E27FC236}">
                <a16:creationId xmlns:a16="http://schemas.microsoft.com/office/drawing/2014/main" id="{B2A94A9C-5A9A-47ED-948D-15A683328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438400"/>
            <a:ext cx="2286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81C434E6-E8CE-4AFD-9386-F68CDCBE9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38350"/>
            <a:ext cx="1809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D903B03C-A545-4BF2-8D28-EDA076A5B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2098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多轮处理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56B1248E-B1AC-4EC8-B824-F19EBCFEE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552700"/>
            <a:ext cx="1543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筛选、修改、提示调整和玩法测试</a:t>
            </a:r>
          </a:p>
        </p:txBody>
      </p:sp>
      <p:sp>
        <p:nvSpPr>
          <p:cNvPr id="22" name="右箭头 21">
            <a:extLst xmlns:a="http://schemas.openxmlformats.org/drawingml/2006/main">
              <a:ext uri="{FF2B5EF4-FFF2-40B4-BE49-F238E27FC236}">
                <a16:creationId xmlns:a16="http://schemas.microsoft.com/office/drawing/2014/main" id="{A75A7BF5-296C-40DC-8018-9A9AFCAFB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438400"/>
            <a:ext cx="2286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圆角矩形 22">
            <a:extLst xmlns:a="http://schemas.openxmlformats.org/drawingml/2006/main">
              <a:ext uri="{FF2B5EF4-FFF2-40B4-BE49-F238E27FC236}">
                <a16:creationId xmlns:a16="http://schemas.microsoft.com/office/drawing/2014/main" id="{4408C7A9-66D5-494A-9D4D-DDA432B39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038350"/>
            <a:ext cx="1809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3AD400CB-8121-4866-ADA8-A613209B7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2098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可试玩</a:t>
            </a: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A1519A26-94DA-49EE-89DD-FACB38B5D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552700"/>
            <a:ext cx="1543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玩法系统形成，仍在完善美术表现</a:t>
            </a:r>
          </a:p>
        </p:txBody>
      </p:sp>
      <p:sp>
        <p:nvSpPr>
          <p:cNvPr id="26" name="圆角矩形 25">
            <a:extLst xmlns:a="http://schemas.openxmlformats.org/drawingml/2006/main">
              <a:ext uri="{FF2B5EF4-FFF2-40B4-BE49-F238E27FC236}">
                <a16:creationId xmlns:a16="http://schemas.microsoft.com/office/drawing/2014/main" id="{CBCCCE8F-91E2-4A3F-B7C3-790BCD642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90900"/>
            <a:ext cx="6715125" cy="142875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AEBFDF6B-C74F-44BF-B7E5-5D2881CAD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90900"/>
            <a:ext cx="571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B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C1C28983-F214-4F96-BF9A-291AA6F87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62350"/>
            <a:ext cx="62579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7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“呈现出来的结果明显偏向市面上的玩法，必须得详细地说明哪些地方是我不要的，我要做到什么样的效果。”</a:t>
            </a: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（第一次生成之后发生</a:t>
            </a: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偏移）</a:t>
            </a: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7BCA92F6-D895-4BF3-B643-E8C53092F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33900"/>
            <a:ext cx="62579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大学生用户｜样本 31305bf4</a:t>
            </a: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2BDC433A-6F0F-44CB-9F3D-99A52FE57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390900"/>
            <a:ext cx="37338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34EE6DFA-F88A-426B-A2D5-25708BBBB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60045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造化工坊补充观察</a:t>
            </a: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836ED0FD-2D21-4DEB-AEC8-2DDDEFE97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0195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电子桌宠先考虑原生H5，随后因表现力不足转向Electron；作品已可运行，但创作者仍认为玩法逻辑较弱。</a:t>
            </a:r>
          </a:p>
        </p:txBody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8E7BEDA9-83C8-439D-BD22-342D45868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62550"/>
            <a:ext cx="107632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BF38917F-F4A3-4A27-B7F8-5059F466E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3340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材料共同支持的判断</a:t>
            </a: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868C3261-B7E8-44C4-BDF2-11EDC2671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314950"/>
            <a:ext cx="7810500" cy="5118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问卷同时记录了可运行或可试玩状态与修改不精确、玩法深度不足等困难。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《炉釜猪》在可试玩状态下继续完善美术。可运行或可试玩之后，作品仍有准确修改、玩法深化和表现统一等工作，作品状态和后续工作在同一记录中同时出现</a:t>
            </a:r>
          </a:p>
        </p:txBody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3618F42F-58BD-4B5E-B32D-04E9740E3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《炉釜猪》是过程案例；造化工坊记录是补充观察</a:t>
            </a:r>
          </a:p>
        </p:txBody>
      </p:sp>
    </p:spTree>
    <p:extLst>
      <p:ext uri="{BB962C8B-B14F-4D97-AF65-F5344CB8AC3E}">
        <p14:creationId xmlns:p14="http://schemas.microsoft.com/office/powerpoint/2010/main" val="169462660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B6303BE5-98D0-4194-AE16-805C0E64B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B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426847E-EC32-4E18-B343-B0EE05749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一站式平台 · 综合结论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D98BF03-4401-4049-BB8A-8FFD36940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平台主要支持创作启动、原型形成和玩法验证，完成仍需持续修改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75E89CFC-EF41-437E-A024-C0464BF8D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5228B311-E59C-4274-8958-EE53D162B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14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2ACAC963-F4A6-493E-8A51-DE207054F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9728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22B238A5-028C-411C-B6EA-2E01A65A2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B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C70A8C78-B32F-4D77-9A57-7137B93C4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573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直接作用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FB64610A-122A-433A-86D1-D3EA9284B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638300"/>
            <a:ext cx="8286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以TapTap制造为案例锚点的一站式平台把想法推进为能够查看、操作和测试的初步结果，降低创作启动阶段的编码负担。作品进入可运行或可试玩状态后，仍需持续修改才能接近创作目标。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C9D21F01-22AE-4AC8-BDDF-7AD96CE7E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109728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623CD017-D17E-48D6-9FF7-941730110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B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FBF72E5F-E4E0-4560-B535-BB867F1DF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推进过程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B33A8876-F10F-4E4F-9FF0-1A176623A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028950"/>
            <a:ext cx="8286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记录呈现从整体设想、首轮结果，到补充排除项和目标效果，再到多轮筛选、修改和玩法测试。创作者继续说明需求、选择方向、保留或放弃生成内容，并通过测试判断玩法是否成立。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B5CD71EA-E65F-4FE9-98BC-1B3F70DDC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109728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57B7548E-1335-44FE-9B7F-0C6785D15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526D441B-AEB1-45DF-B339-C27CFBD32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386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受阻与完成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1D902AEE-74B7-4220-A7F3-2A027FC5D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419600"/>
            <a:ext cx="8286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主要受阻条件是需求难以准确表达、局部修改不够精确、玩法深度不足</a:t>
            </a: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（《炉釜猪》个案中，首轮结果更接近已有常见玩法）</a:t>
            </a: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，以及素材和逻辑难以统一。初步结果解决创意能否进入实际检验的问题，作品完成还要继续处理玩法、操作反馈、素材和整体表现。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D9EC3BD8-1D05-48C1-88E2-01C8A6FDA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完整对应最终报告7.2三段；结论属于多平台共同情况</a:t>
            </a:r>
          </a:p>
        </p:txBody>
      </p:sp>
    </p:spTree>
    <p:extLst>
      <p:ext uri="{BB962C8B-B14F-4D97-AF65-F5344CB8AC3E}">
        <p14:creationId xmlns:p14="http://schemas.microsoft.com/office/powerpoint/2010/main" val="176839063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E4609D40-9445-4FD6-BDEE-A227E1CA3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A46C636-0AA7-4A48-809B-3EC58BBDE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消费端 · 材料起点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FE28F67-9189-4E37-ABD3-19AE7B7A9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消费端只把经复核的实际体验材料放在主线，其他回答承担补充说明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15EE1E06-C44B-4411-968A-DDE86473F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4BD573E-0E71-4A11-923C-7C20E7275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15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E285CFD-AF53-484A-B355-40E2A1233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76400"/>
            <a:ext cx="1143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540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540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6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CC8C1CAE-4D67-4C57-821B-A02188A58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717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名</a:t>
            </a:r>
            <a:r>
              <a:rPr sz="15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ai</a:t>
            </a:r>
            <a:r>
              <a:rPr sz="15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平台产出</a:t>
            </a:r>
            <a:r>
              <a:rPr sz="15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作品实际体验者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965C1DDB-729E-4EA9-9FF4-8AFB995AE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09900"/>
            <a:ext cx="3429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3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依据平台或作品线索、实际游玩深度和答卷一致性复核后纳入</a:t>
            </a:r>
          </a:p>
        </p:txBody>
      </p:sp>
      <p:sp>
        <p:nvSpPr>
          <p:cNvPr id="9" name="直接连接符 8">
            <a:extLst xmlns:a="http://schemas.openxmlformats.org/drawingml/2006/main">
              <a:ext uri="{FF2B5EF4-FFF2-40B4-BE49-F238E27FC236}">
                <a16:creationId xmlns:a16="http://schemas.microsoft.com/office/drawing/2014/main" id="{CB1AEF2B-F063-4958-B75F-0A5A31757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1571625"/>
            <a:ext cx="0" cy="3429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1640AD06-9DDA-44B4-9A2F-7F812F161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16954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访谈主要体验材料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085EF7C8-2101-49A4-AD51-5860252A3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3241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开发者 B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EA068A81-7A2C-4074-85F9-8B70995D9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324100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20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与N=6重叠，具有开发者与玩家双重经历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F9A4CED6-0EC0-4E67-A4C5-3CF89B36F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31813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玩家 D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A18DEE66-6F0D-4765-A6D4-4A9567C0C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181350"/>
            <a:ext cx="2095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20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独立直接体验个案，记录事先知情、玩法、操作和视觉评价</a:t>
            </a:r>
          </a:p>
        </p:txBody>
      </p:sp>
      <p:sp>
        <p:nvSpPr>
          <p:cNvPr id="15" name="直接连接符 14">
            <a:extLst xmlns:a="http://schemas.openxmlformats.org/drawingml/2006/main">
              <a:ext uri="{FF2B5EF4-FFF2-40B4-BE49-F238E27FC236}">
                <a16:creationId xmlns:a16="http://schemas.microsoft.com/office/drawing/2014/main" id="{E1D16B1E-4036-45DB-9215-713834B13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571625"/>
            <a:ext cx="0" cy="3429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1C0170EA-4DD2-4FEF-AED8-EFE43CA83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6954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补充材料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8C42DB4B-3E8B-4C13-9DD4-98DF85B34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241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未体验原因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AD1FC445-A996-4375-9246-57AA94F1B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5908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44 人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2B7B41A1-0814-4B0C-8DE7-E3E906138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3337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AI标注态度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F695EE37-AFAF-4396-BC89-F624B5C48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6004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63 人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CD1A3AF2-39E0-4A85-903F-2CB8BE5CA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34340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125" b="0">
                <a:solidFill>
                  <a:srgbClr val="C65A47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C65A47"/>
                </a:solidFill>
                <a:latin typeface="微软雅黑"/>
                <a:ea typeface="微软雅黑"/>
                <a:cs typeface="微软雅黑"/>
              </a:rPr>
              <a:t>用于补充首次体验障碍和信息透明态度，不称为对照组。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5FFAF0AC-DA3C-4CC6-B757-B0DCA37AA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429250"/>
            <a:ext cx="10572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584DBEA0-3EB2-4151-951F-1CAD9F4C5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581650"/>
            <a:ext cx="990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主线回答实际体验后的感知、质量评价与后续选择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84E87B93-A9DE-4AA3-8AFD-96A387DDF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44人和63人属于补充材料，不是实验对照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，玩家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D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是独立访谈个案，不并入问卷侧的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6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人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·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统计</a:t>
            </a:r>
          </a:p>
        </p:txBody>
      </p:sp>
    </p:spTree>
    <p:extLst>
      <p:ext uri="{BB962C8B-B14F-4D97-AF65-F5344CB8AC3E}">
        <p14:creationId xmlns:p14="http://schemas.microsoft.com/office/powerpoint/2010/main" val="48557195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7C6CCCE3-1398-4DEA-8E55-6F9197436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46F904D3-B802-4119-A3BB-68422CE91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消费端 · 推理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7DFE4E28-2852-4726-8D2C-AB02C7DC1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AI参与先通过事先信息和作品直接呈现被理解，美术与文本更容易进入评价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8D38DF8D-AE8E-44B8-AD11-6FFD2CB86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5A9FE4F-E919-43A0-9751-DE01FAF74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16</a:t>
            </a:r>
          </a:p>
        </p:txBody>
      </p:sp>
      <p:sp>
        <p:nvSpPr>
          <p:cNvPr id="6" name="圆角矩形 5">
            <a:extLst xmlns:a="http://schemas.openxmlformats.org/drawingml/2006/main">
              <a:ext uri="{FF2B5EF4-FFF2-40B4-BE49-F238E27FC236}">
                <a16:creationId xmlns:a16="http://schemas.microsoft.com/office/drawing/2014/main" id="{B6545C89-27B1-42DE-8CE0-871946A9C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95450"/>
            <a:ext cx="247650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7E42DCAB-2F16-4B6E-B640-926C1EF42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66900"/>
            <a:ext cx="217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事先信息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AA009991-8BD6-4B2B-99F9-7F7AD4BB7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09800"/>
            <a:ext cx="2209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5人在体验前已经明确知道AI参与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1人在体验后得知</a:t>
            </a:r>
          </a:p>
        </p:txBody>
      </p:sp>
      <p:sp>
        <p:nvSpPr>
          <p:cNvPr id="9" name="右箭头 8">
            <a:extLst xmlns:a="http://schemas.openxmlformats.org/drawingml/2006/main">
              <a:ext uri="{FF2B5EF4-FFF2-40B4-BE49-F238E27FC236}">
                <a16:creationId xmlns:a16="http://schemas.microsoft.com/office/drawing/2014/main" id="{0FE072CC-B7E8-4CE3-B494-669C1BAA0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095500"/>
            <a:ext cx="5905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D0DFA450-63B2-44AC-BCAA-7DD36E932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1695450"/>
            <a:ext cx="247650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E199A24C-9828-4C67-BE77-E1EA64BE0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66900"/>
            <a:ext cx="217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直接呈现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6CE06CF2-B919-4F14-B256-243D331D3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209800"/>
            <a:ext cx="2209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6份开放回答均提到画面、画风、图像或美术</a:t>
            </a:r>
          </a:p>
        </p:txBody>
      </p:sp>
      <p:sp>
        <p:nvSpPr>
          <p:cNvPr id="13" name="右箭头 12">
            <a:extLst xmlns:a="http://schemas.openxmlformats.org/drawingml/2006/main">
              <a:ext uri="{FF2B5EF4-FFF2-40B4-BE49-F238E27FC236}">
                <a16:creationId xmlns:a16="http://schemas.microsoft.com/office/drawing/2014/main" id="{AABCDF45-9704-40BE-93C2-89360A70C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095500"/>
            <a:ext cx="5905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87045512-6186-473A-B8C0-01D675DFC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1695450"/>
            <a:ext cx="247650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49B19CE8-23F0-431E-A319-8138767B5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1866900"/>
            <a:ext cx="217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进入评价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10A191A1-F32A-4C05-BF08-2E13A657A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09800"/>
            <a:ext cx="2209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视觉和文本比程序实现方式更容易被玩家注意</a:t>
            </a:r>
          </a:p>
        </p:txBody>
      </p:sp>
      <p:sp>
        <p:nvSpPr>
          <p:cNvPr id="17" name="右箭头 16">
            <a:extLst xmlns:a="http://schemas.openxmlformats.org/drawingml/2006/main">
              <a:ext uri="{FF2B5EF4-FFF2-40B4-BE49-F238E27FC236}">
                <a16:creationId xmlns:a16="http://schemas.microsoft.com/office/drawing/2014/main" id="{C242EEA6-0F75-4C43-BF37-2D7D591B1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2095500"/>
            <a:ext cx="5905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DB6EBDEE-350E-411D-B0AF-9D56F14F6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1981200"/>
            <a:ext cx="76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作品质量判断</a:t>
            </a:r>
          </a:p>
        </p:txBody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2DD58E42-F4AC-4BD2-B3A8-B6CF6955B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52800"/>
            <a:ext cx="5238750" cy="1447800"/>
          </a:xfrm>
          <a:prstGeom xmlns:a="http://schemas.openxmlformats.org/drawingml/2006/main" prst="roundRect">
            <a:avLst>
              <a:gd name="adj" fmla="val 3289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138B6399-6740-4DD3-8EC3-FC5CECAC8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52800"/>
            <a:ext cx="57150" cy="144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9C1B77E6-389D-4279-826A-2EF5B3AB9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47815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7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“部分剧情语句句式模板化，人物对话缺少自然的情绪逻辑。”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5A4CB873-7E41-432F-84D3-7B328B590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1485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开放回答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|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大学生实际体验者｜样本 860630e2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129B7E97-FDAA-48F0-A977-55C57A5D3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52800"/>
            <a:ext cx="52006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661A4757-146D-478E-A723-F02435A19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623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问卷与访谈怎样相互解释</a:t>
            </a: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688A25AB-5ACC-4165-933C-93C66BE6A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962400"/>
            <a:ext cx="4476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量表记录美术质量、视觉统一和文本自然度；开放回答指出画面粗糙、文本模板化和对话生硬；访谈说明玩家直接接触的是画面、文字、音乐和操作结果，代码过程较少进入评价。</a:t>
            </a: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AEAE7F91-BEB0-4EBD-BE03-DAF3538F3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19700"/>
            <a:ext cx="10763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C2853DBB-8CDA-4234-A0D4-28318B971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4102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推理结果</a:t>
            </a: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F6AEFCBF-F54D-4929-A354-FC35183A8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372100"/>
            <a:ext cx="866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AI参与因此更多通过作品呈现被注意，美术和文本的完成质量也更容易影响整体判断</a:t>
            </a: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FDCA725E-37AC-447B-BFA8-2855774D4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N=6用于描述当前实际体验材料，不推断总体比例</a:t>
            </a:r>
          </a:p>
        </p:txBody>
      </p:sp>
    </p:spTree>
    <p:extLst>
      <p:ext uri="{BB962C8B-B14F-4D97-AF65-F5344CB8AC3E}">
        <p14:creationId xmlns:p14="http://schemas.microsoft.com/office/powerpoint/2010/main" val="129387307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32963967-8E12-4EB0-8140-7743C5FCD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9B0D424-BE05-402E-8B77-723A0875A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消费端 · 推理 02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C2D51BAC-5278-424D-91E3-AF8672CA1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玩家先判断玩法能否成立，再评价反馈、视听、文本与整体统一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4000CF74-8F72-4D50-9A31-817AC2317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3A1FBD6F-370C-4CF8-801D-AF8D464F5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17</a:t>
            </a:r>
          </a:p>
        </p:txBody>
      </p:sp>
      <p:sp>
        <p:nvSpPr>
          <p:cNvPr id="6" name="圆角矩形 5">
            <a:extLst xmlns:a="http://schemas.openxmlformats.org/drawingml/2006/main">
              <a:ext uri="{FF2B5EF4-FFF2-40B4-BE49-F238E27FC236}">
                <a16:creationId xmlns:a16="http://schemas.microsoft.com/office/drawing/2014/main" id="{96D79929-C257-45FA-8A82-F1D24E140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95450"/>
            <a:ext cx="228600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756A5695-A9C8-427D-A4BA-327A152AD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66900"/>
            <a:ext cx="1981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玩法成立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C54E9A22-13CB-450F-BA83-606F2019A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09800"/>
            <a:ext cx="2019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玩法是否清晰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是否符合兴趣</a:t>
            </a:r>
          </a:p>
        </p:txBody>
      </p:sp>
      <p:sp>
        <p:nvSpPr>
          <p:cNvPr id="9" name="右箭头 8">
            <a:extLst xmlns:a="http://schemas.openxmlformats.org/drawingml/2006/main">
              <a:ext uri="{FF2B5EF4-FFF2-40B4-BE49-F238E27FC236}">
                <a16:creationId xmlns:a16="http://schemas.microsoft.com/office/drawing/2014/main" id="{075FFB5E-6A68-4EE3-8153-6E8DF00A9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095500"/>
            <a:ext cx="2667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1F1BAA41-EAD7-4F10-910D-2592A06E0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1695450"/>
            <a:ext cx="228600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09CC20E9-33B5-4579-A2E6-D1DE8D888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1866900"/>
            <a:ext cx="1981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操作与反馈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A0BA00A3-A1D0-4D62-B1F6-6BB16B87E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209800"/>
            <a:ext cx="2019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键位、目标反馈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流程是否完整</a:t>
            </a:r>
          </a:p>
        </p:txBody>
      </p:sp>
      <p:sp>
        <p:nvSpPr>
          <p:cNvPr id="13" name="右箭头 12">
            <a:extLst xmlns:a="http://schemas.openxmlformats.org/drawingml/2006/main">
              <a:ext uri="{FF2B5EF4-FFF2-40B4-BE49-F238E27FC236}">
                <a16:creationId xmlns:a16="http://schemas.microsoft.com/office/drawing/2014/main" id="{89D054B9-31BC-4263-B96C-0457BDCE9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2095500"/>
            <a:ext cx="2667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BD4A7CBF-52EB-44CF-B3D2-034E0669D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695450"/>
            <a:ext cx="228600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BBF37405-F229-4B29-A5F2-643916E8E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866900"/>
            <a:ext cx="1981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作品呈现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4E0C5D31-0251-401D-9012-12DFF8386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209800"/>
            <a:ext cx="2019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视听品质、文本自然度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素材和风格统一</a:t>
            </a:r>
          </a:p>
        </p:txBody>
      </p:sp>
      <p:sp>
        <p:nvSpPr>
          <p:cNvPr id="17" name="右箭头 16">
            <a:extLst xmlns:a="http://schemas.openxmlformats.org/drawingml/2006/main">
              <a:ext uri="{FF2B5EF4-FFF2-40B4-BE49-F238E27FC236}">
                <a16:creationId xmlns:a16="http://schemas.microsoft.com/office/drawing/2014/main" id="{671D8184-122E-447B-8DC7-4E574970C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095500"/>
            <a:ext cx="2667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圆角矩形 17">
            <a:extLst xmlns:a="http://schemas.openxmlformats.org/drawingml/2006/main">
              <a:ext uri="{FF2B5EF4-FFF2-40B4-BE49-F238E27FC236}">
                <a16:creationId xmlns:a16="http://schemas.microsoft.com/office/drawing/2014/main" id="{ABD6C25F-90F3-44FA-ACE9-E9D35DD7A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695450"/>
            <a:ext cx="228600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22E6115-39A9-46AD-9579-0F5C06BD5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866900"/>
            <a:ext cx="1981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后续选择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4260C13-A275-4D5E-8B77-27A8845B5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209800"/>
            <a:ext cx="2019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继续游玩、推荐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关注和提交反馈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32437B7D-B2C9-49BF-B687-2C3953703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432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量表与开放回答共同呈现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D6F75141-482E-4EF0-B31C-9A118ACB9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62350"/>
            <a:ext cx="5000625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玩法清晰有4人给4—5分且无人低评；目标反馈无人给4—5分；美术质量和视觉统一各有2人给1—2分。材料呈现“基础玩法成立、局部完成质量</a:t>
            </a: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（主要集中在视觉体验）</a:t>
            </a: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不足”。</a:t>
            </a:r>
          </a:p>
        </p:txBody>
      </p:sp>
      <p:sp>
        <p:nvSpPr>
          <p:cNvPr id="23" name="圆角矩形 22">
            <a:extLst xmlns:a="http://schemas.openxmlformats.org/drawingml/2006/main">
              <a:ext uri="{FF2B5EF4-FFF2-40B4-BE49-F238E27FC236}">
                <a16:creationId xmlns:a16="http://schemas.microsoft.com/office/drawing/2014/main" id="{E659CDC3-F508-47E3-8659-74273E1A2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5314950" cy="1066800"/>
          </a:xfrm>
          <a:prstGeom xmlns:a="http://schemas.openxmlformats.org/drawingml/2006/main" prst="roundRect">
            <a:avLst>
              <a:gd name="adj" fmla="val 4464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39AAA08E-733B-408E-A62A-7B812CED6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571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2B3AB2F5-D494-41E2-ABAC-FA4191DDF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29000"/>
            <a:ext cx="4857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7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“游戏的本质还是好玩……应该是开发者主导AI的审美。”</a:t>
            </a: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B378CAA5-4C0E-4DD6-A9C8-E60661E37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038600"/>
            <a:ext cx="485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开发者 B｜访谈</a:t>
            </a:r>
          </a:p>
        </p:txBody>
      </p:sp>
      <p:sp>
        <p:nvSpPr>
          <p:cNvPr id="27" name="圆角矩形 26">
            <a:extLst xmlns:a="http://schemas.openxmlformats.org/drawingml/2006/main">
              <a:ext uri="{FF2B5EF4-FFF2-40B4-BE49-F238E27FC236}">
                <a16:creationId xmlns:a16="http://schemas.microsoft.com/office/drawing/2014/main" id="{4C7CE676-ECDE-42BE-B268-ECCCF177D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5314950" cy="1066800"/>
          </a:xfrm>
          <a:prstGeom xmlns:a="http://schemas.openxmlformats.org/drawingml/2006/main" prst="roundRect">
            <a:avLst>
              <a:gd name="adj" fmla="val 4464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368C0D6D-CD9E-447C-A7D7-A7A7B68E7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571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B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FBE5ED1C-0B97-4CB4-A23D-9E9781393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648200"/>
            <a:ext cx="4857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7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“如何呈现作品，这个是主创团队需要思考的问题。”</a:t>
            </a: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5FE4DFE2-622F-4279-9762-36BB92F44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5257800"/>
            <a:ext cx="485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玩家 D｜访谈</a:t>
            </a: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CE937665-B4DF-4B6A-BC88-25CBE0117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19700"/>
            <a:ext cx="500062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FCA47F5D-54CE-4167-9C52-AEF0A71E4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353050"/>
            <a:ext cx="45434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知道或感受到AI参与后：4人评价不变、1人更愿尝试、1人略减分。</a:t>
            </a:r>
          </a:p>
        </p:txBody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11BBAF4B-C151-4CB9-8BF9-8640BF7B8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行为意愿分别形成，不把继续游玩、推荐、关注和反馈合并为单一态度</a:t>
            </a:r>
          </a:p>
        </p:txBody>
      </p:sp>
    </p:spTree>
    <p:extLst>
      <p:ext uri="{BB962C8B-B14F-4D97-AF65-F5344CB8AC3E}">
        <p14:creationId xmlns:p14="http://schemas.microsoft.com/office/powerpoint/2010/main" val="1041896415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A6349010-8F50-4822-B704-FD8540337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B7055BB-162A-4FC3-978C-38D47FA5C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消费端 · 补充观察与平台启示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0BACFA13-F1B0-4AB0-AF64-B0584B086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作品质量决定平台天花板，突破口在发现、判断与持续改进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83F432AD-6593-400D-8DCB-C069EF528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E3D9756-2DD4-4536-94BC-EEBC1F877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18</a:t>
            </a: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C8D377BF-87D8-4B85-B4A0-71ABC4518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N=44与N=63为补充材料；44人均回答标注题，N=63另含19人</a:t>
            </a:r>
          </a:p>
        </p:txBody>
      </p:sp>
      <p:sp>
        <p:nvSpPr>
          <p:cNvPr id="31" name="bar-chart-heading">
            <a:extLst xmlns:a="http://schemas.openxmlformats.org/drawingml/2006/main">
              <a:ext uri="{FF2B5EF4-FFF2-40B4-BE49-F238E27FC236}">
                <a16:creationId xmlns:a16="http://schemas.microsoft.com/office/drawing/2014/main" id="{566261C6-1E94-4A63-A710-F8390B138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E79A3D"/>
                </a:solidFill>
              </a:defRPr>
            </a:pPr>
            <a:r>
              <a:rPr sz="1350" b="1">
                <a:solidFill>
                  <a:srgbClr val="E79A3D"/>
                </a:solidFill>
                <a:latin typeface="微软雅黑"/>
                <a:ea typeface="微软雅黑"/>
                <a:cs typeface="微软雅黑"/>
              </a:rPr>
              <a:t>首次体验障碍｜N=44，多选</a:t>
            </a:r>
          </a:p>
        </p:txBody>
      </p:sp>
      <p:graphicFrame>
        <p:nvGraphicFramePr>
          <p:cNvPr id="65" name="first-experience-bar-chart"/>
          <p:cNvGraphicFramePr/>
          <p:nvPr/>
        </p:nvGraphicFramePr>
        <p:xfrm>
          <a:off xmlns:a="http://schemas.openxmlformats.org/drawingml/2006/main" x="1352550" y="1714500"/>
          <a:ext xmlns:a="http://schemas.openxmlformats.org/drawingml/2006/main" cx="4000500" cy="24003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d1532833a0d46fc"/>
          </a:graphicData>
        </a:graphic>
      </p:graphicFrame>
      <p:sp>
        <p:nvSpPr>
          <p:cNvPr id="33" name="bar-category-1">
            <a:extLst xmlns:a="http://schemas.openxmlformats.org/drawingml/2006/main">
              <a:ext uri="{FF2B5EF4-FFF2-40B4-BE49-F238E27FC236}">
                <a16:creationId xmlns:a16="http://schemas.microsoft.com/office/drawing/2014/main" id="{BC9AC69F-52B9-4EAC-B9D7-17C4267B6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809750"/>
            <a:ext cx="628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r">
              <a:buNone/>
              <a:defRPr sz="940">
                <a:solidFill>
                  <a:srgbClr val="475569"/>
                </a:solidFill>
              </a:defRPr>
            </a:pPr>
            <a:r>
              <a:rPr sz="940">
                <a:solidFill>
                  <a:srgbClr val="475569"/>
                </a:solidFill>
                <a:latin typeface="微软雅黑"/>
                <a:ea typeface="微软雅黑"/>
                <a:cs typeface="微软雅黑"/>
              </a:rPr>
              <a:t>没听说过</a:t>
            </a:r>
          </a:p>
        </p:txBody>
      </p:sp>
      <p:sp>
        <p:nvSpPr>
          <p:cNvPr id="34" name="bar-category-2">
            <a:extLst xmlns:a="http://schemas.openxmlformats.org/drawingml/2006/main">
              <a:ext uri="{FF2B5EF4-FFF2-40B4-BE49-F238E27FC236}">
                <a16:creationId xmlns:a16="http://schemas.microsoft.com/office/drawing/2014/main" id="{F0E217B3-35AD-4782-B8D7-0ABA42898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95500"/>
            <a:ext cx="628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r">
              <a:buNone/>
              <a:defRPr sz="940">
                <a:solidFill>
                  <a:srgbClr val="475569"/>
                </a:solidFill>
              </a:defRPr>
            </a:pPr>
            <a:r>
              <a:rPr sz="940">
                <a:solidFill>
                  <a:srgbClr val="475569"/>
                </a:solidFill>
                <a:latin typeface="微软雅黑"/>
                <a:ea typeface="微软雅黑"/>
                <a:cs typeface="微软雅黑"/>
              </a:rPr>
              <a:t>担心质量差</a:t>
            </a:r>
          </a:p>
        </p:txBody>
      </p:sp>
      <p:sp>
        <p:nvSpPr>
          <p:cNvPr id="35" name="bar-category-3">
            <a:extLst xmlns:a="http://schemas.openxmlformats.org/drawingml/2006/main">
              <a:ext uri="{FF2B5EF4-FFF2-40B4-BE49-F238E27FC236}">
                <a16:creationId xmlns:a16="http://schemas.microsoft.com/office/drawing/2014/main" id="{19CB7FAE-DA2F-4BF7-B541-1C6356C73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628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r">
              <a:buNone/>
              <a:defRPr sz="940">
                <a:solidFill>
                  <a:srgbClr val="475569"/>
                </a:solidFill>
              </a:defRPr>
            </a:pPr>
            <a:r>
              <a:rPr sz="940">
                <a:solidFill>
                  <a:srgbClr val="475569"/>
                </a:solidFill>
                <a:latin typeface="微软雅黑"/>
                <a:ea typeface="微软雅黑"/>
                <a:cs typeface="微软雅黑"/>
              </a:rPr>
              <a:t>没有时间</a:t>
            </a:r>
          </a:p>
        </p:txBody>
      </p:sp>
      <p:sp>
        <p:nvSpPr>
          <p:cNvPr id="36" name="bar-category-4">
            <a:extLst xmlns:a="http://schemas.openxmlformats.org/drawingml/2006/main">
              <a:ext uri="{FF2B5EF4-FFF2-40B4-BE49-F238E27FC236}">
                <a16:creationId xmlns:a16="http://schemas.microsoft.com/office/drawing/2014/main" id="{A714B6CF-315E-4D8B-86EB-65D009BC2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67000"/>
            <a:ext cx="628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r">
              <a:buNone/>
              <a:defRPr sz="940">
                <a:solidFill>
                  <a:srgbClr val="475569"/>
                </a:solidFill>
              </a:defRPr>
            </a:pPr>
            <a:r>
              <a:rPr sz="940">
                <a:solidFill>
                  <a:srgbClr val="475569"/>
                </a:solidFill>
                <a:latin typeface="微软雅黑"/>
                <a:ea typeface="微软雅黑"/>
                <a:cs typeface="微软雅黑"/>
              </a:rPr>
              <a:t>不感兴趣</a:t>
            </a:r>
          </a:p>
        </p:txBody>
      </p:sp>
      <p:sp>
        <p:nvSpPr>
          <p:cNvPr id="37" name="bar-category-5">
            <a:extLst xmlns:a="http://schemas.openxmlformats.org/drawingml/2006/main">
              <a:ext uri="{FF2B5EF4-FFF2-40B4-BE49-F238E27FC236}">
                <a16:creationId xmlns:a16="http://schemas.microsoft.com/office/drawing/2014/main" id="{6F0CDEDD-7877-4A35-BDF3-F03CB854F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952750"/>
            <a:ext cx="628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r">
              <a:buNone/>
              <a:defRPr sz="940">
                <a:solidFill>
                  <a:srgbClr val="475569"/>
                </a:solidFill>
              </a:defRPr>
            </a:pPr>
            <a:r>
              <a:rPr sz="940">
                <a:solidFill>
                  <a:srgbClr val="475569"/>
                </a:solidFill>
                <a:latin typeface="微软雅黑"/>
                <a:ea typeface="微软雅黑"/>
                <a:cs typeface="微软雅黑"/>
              </a:rPr>
              <a:t>找不到作品</a:t>
            </a:r>
          </a:p>
        </p:txBody>
      </p:sp>
      <p:sp>
        <p:nvSpPr>
          <p:cNvPr id="38" name="bar-category-6">
            <a:extLst xmlns:a="http://schemas.openxmlformats.org/drawingml/2006/main">
              <a:ext uri="{FF2B5EF4-FFF2-40B4-BE49-F238E27FC236}">
                <a16:creationId xmlns:a16="http://schemas.microsoft.com/office/drawing/2014/main" id="{4BB91B61-1465-4959-8B05-D6A98F0AB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38500"/>
            <a:ext cx="628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r">
              <a:buNone/>
              <a:defRPr sz="940">
                <a:solidFill>
                  <a:srgbClr val="475569"/>
                </a:solidFill>
              </a:defRPr>
            </a:pPr>
            <a:r>
              <a:rPr sz="940">
                <a:solidFill>
                  <a:srgbClr val="475569"/>
                </a:solidFill>
                <a:latin typeface="微软雅黑"/>
                <a:ea typeface="微软雅黑"/>
                <a:cs typeface="微软雅黑"/>
              </a:rPr>
              <a:t>平台门槛高</a:t>
            </a:r>
          </a:p>
        </p:txBody>
      </p:sp>
      <p:sp>
        <p:nvSpPr>
          <p:cNvPr id="39" name="bar-category-7">
            <a:extLst xmlns:a="http://schemas.openxmlformats.org/drawingml/2006/main">
              <a:ext uri="{FF2B5EF4-FFF2-40B4-BE49-F238E27FC236}">
                <a16:creationId xmlns:a16="http://schemas.microsoft.com/office/drawing/2014/main" id="{C978FA38-651B-46A9-99EB-2A1715ABB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24250"/>
            <a:ext cx="628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r">
              <a:buNone/>
              <a:defRPr sz="940">
                <a:solidFill>
                  <a:srgbClr val="475569"/>
                </a:solidFill>
              </a:defRPr>
            </a:pPr>
            <a:r>
              <a:rPr sz="940">
                <a:solidFill>
                  <a:srgbClr val="475569"/>
                </a:solidFill>
                <a:latin typeface="微软雅黑"/>
                <a:ea typeface="微软雅黑"/>
                <a:cs typeface="微软雅黑"/>
              </a:rPr>
              <a:t>其他原因</a:t>
            </a:r>
          </a:p>
        </p:txBody>
      </p:sp>
      <p:sp>
        <p:nvSpPr>
          <p:cNvPr id="40" name="bar-chart-note">
            <a:extLst xmlns:a="http://schemas.openxmlformats.org/drawingml/2006/main">
              <a:ext uri="{FF2B5EF4-FFF2-40B4-BE49-F238E27FC236}">
                <a16:creationId xmlns:a16="http://schemas.microsoft.com/office/drawing/2014/main" id="{52E991F2-FEBF-4814-A5B0-F50158978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buNone/>
              <a:defRPr sz="1015">
                <a:solidFill>
                  <a:srgbClr val="6B7280"/>
                </a:solidFill>
              </a:defRPr>
            </a:pPr>
            <a:r>
              <a:rPr sz="1015">
                <a:solidFill>
                  <a:srgbClr val="6B7280"/>
                </a:solidFill>
                <a:latin typeface="微软雅黑"/>
                <a:ea typeface="微软雅黑"/>
                <a:cs typeface="微软雅黑"/>
              </a:rPr>
              <a:t>知名度、质量担忧和获取渠道是最集中的首次体验障碍。</a:t>
            </a:r>
          </a:p>
        </p:txBody>
      </p:sp>
      <p:sp>
        <p:nvSpPr>
          <p:cNvPr id="41" name="donut-chart-heading">
            <a:extLst xmlns:a="http://schemas.openxmlformats.org/drawingml/2006/main">
              <a:ext uri="{FF2B5EF4-FFF2-40B4-BE49-F238E27FC236}">
                <a16:creationId xmlns:a16="http://schemas.microsoft.com/office/drawing/2014/main" id="{117A7C3A-1BB4-409D-9CD9-30E30752A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14097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E79A3D"/>
                </a:solidFill>
              </a:defRPr>
            </a:pPr>
            <a:r>
              <a:rPr sz="1350" b="1">
                <a:solidFill>
                  <a:srgbClr val="E79A3D"/>
                </a:solidFill>
                <a:latin typeface="微软雅黑"/>
                <a:ea typeface="微软雅黑"/>
                <a:cs typeface="微软雅黑"/>
              </a:rPr>
              <a:t>AI参与标注态度｜N=63</a:t>
            </a:r>
          </a:p>
        </p:txBody>
      </p:sp>
      <p:graphicFrame>
        <p:nvGraphicFramePr>
          <p:cNvPr id="75" name="ai-label-attitude-doughnut"/>
          <p:cNvGraphicFramePr/>
          <p:nvPr/>
        </p:nvGraphicFramePr>
        <p:xfrm>
          <a:off xmlns:a="http://schemas.openxmlformats.org/drawingml/2006/main" x="5810250" y="1676400"/>
          <a:ext xmlns:a="http://schemas.openxmlformats.org/drawingml/2006/main" cx="5524500" cy="2476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169030bbc7c48e4"/>
          </a:graphicData>
        </a:graphic>
      </p:graphicFrame>
      <p:sp>
        <p:nvSpPr>
          <p:cNvPr id="43" name="transparency-callout">
            <a:extLst xmlns:a="http://schemas.openxmlformats.org/drawingml/2006/main">
              <a:ext uri="{FF2B5EF4-FFF2-40B4-BE49-F238E27FC236}">
                <a16:creationId xmlns:a16="http://schemas.microsoft.com/office/drawing/2014/main" id="{E0EF0A71-2F3B-4C21-95D3-9A3A0E0C9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00050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D4F8C"/>
                </a:solidFill>
              </a:defRPr>
            </a:pPr>
            <a:r>
              <a:rPr sz="1125" b="1">
                <a:solidFill>
                  <a:srgbClr val="1D4F8C"/>
                </a:solidFill>
                <a:latin typeface="微软雅黑"/>
                <a:ea typeface="微软雅黑"/>
                <a:cs typeface="微软雅黑"/>
              </a:rPr>
              <a:t>47人（74.6%）希望作品至少说明关键AI参与情况</a:t>
            </a:r>
          </a:p>
        </p:txBody>
      </p:sp>
      <p:sp>
        <p:nvSpPr>
          <p:cNvPr id="44" name="n6-comparison">
            <a:extLst xmlns:a="http://schemas.openxmlformats.org/drawingml/2006/main">
              <a:ext uri="{FF2B5EF4-FFF2-40B4-BE49-F238E27FC236}">
                <a16:creationId xmlns:a16="http://schemas.microsoft.com/office/drawing/2014/main" id="{317012CC-3320-4401-8B7A-D5FEC2EA0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267200"/>
            <a:ext cx="514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40">
                <a:solidFill>
                  <a:srgbClr val="6B7280"/>
                </a:solidFill>
              </a:defRPr>
            </a:pPr>
            <a:r>
              <a:rPr sz="940">
                <a:solidFill>
                  <a:srgbClr val="6B7280"/>
                </a:solidFill>
                <a:latin typeface="微软雅黑"/>
                <a:ea typeface="微软雅黑"/>
                <a:cs typeface="微软雅黑"/>
              </a:rPr>
              <a:t>N=6：5人对标注透明给4—5分；知晓或感受到AI参与后，4人评价不变。</a:t>
            </a:r>
          </a:p>
        </p:txBody>
      </p:sp>
      <p:sp>
        <p:nvSpPr>
          <p:cNvPr id="45" name="breakthrough-heading">
            <a:extLst xmlns:a="http://schemas.openxmlformats.org/drawingml/2006/main">
              <a:ext uri="{FF2B5EF4-FFF2-40B4-BE49-F238E27FC236}">
                <a16:creationId xmlns:a16="http://schemas.microsoft.com/office/drawing/2014/main" id="{90142B9F-491B-4194-A47B-2FFF1F758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E8F73"/>
                </a:solidFill>
              </a:defRPr>
            </a:pPr>
            <a:r>
              <a:rPr sz="1425" b="1">
                <a:solidFill>
                  <a:srgbClr val="2E8F73"/>
                </a:solidFill>
                <a:latin typeface="微软雅黑"/>
                <a:ea typeface="微软雅黑"/>
                <a:cs typeface="微软雅黑"/>
              </a:rPr>
              <a:t>平台突破口：让作品被发现、被判断并持续改进</a:t>
            </a:r>
          </a:p>
        </p:txBody>
      </p:sp>
      <p:sp>
        <p:nvSpPr>
          <p:cNvPr id="46" name="breakthrough-band">
            <a:extLst xmlns:a="http://schemas.openxmlformats.org/drawingml/2006/main">
              <a:ext uri="{FF2B5EF4-FFF2-40B4-BE49-F238E27FC236}">
                <a16:creationId xmlns:a16="http://schemas.microsoft.com/office/drawing/2014/main" id="{2775559F-86F1-403E-A866-C42F59B0C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10820400" cy="1009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9525">
            <a:solidFill>
              <a:srgbClr val="D4E7E0"/>
            </a:solidFill>
            <a:prstDash val="solid"/>
          </a:ln>
        </p:spPr>
      </p:sp>
      <p:sp>
        <p:nvSpPr>
          <p:cNvPr id="47" name="breakthrough-divider-1">
            <a:extLst xmlns:a="http://schemas.openxmlformats.org/drawingml/2006/main">
              <a:ext uri="{FF2B5EF4-FFF2-40B4-BE49-F238E27FC236}">
                <a16:creationId xmlns:a16="http://schemas.microsoft.com/office/drawing/2014/main" id="{B1469B7F-23E7-4B83-9354-88307C9AC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086350"/>
            <a:ext cx="95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D8CD"/>
          </a:solidFill>
          <a:ln xmlns:a="http://schemas.openxmlformats.org/drawingml/2006/main" w="0">
            <a:solidFill>
              <a:srgbClr val="B7D8CD"/>
            </a:solidFill>
            <a:prstDash val="solid"/>
          </a:ln>
        </p:spPr>
      </p:sp>
      <p:sp>
        <p:nvSpPr>
          <p:cNvPr id="48" name="breakthrough-divider-2">
            <a:extLst xmlns:a="http://schemas.openxmlformats.org/drawingml/2006/main">
              <a:ext uri="{FF2B5EF4-FFF2-40B4-BE49-F238E27FC236}">
                <a16:creationId xmlns:a16="http://schemas.microsoft.com/office/drawing/2014/main" id="{C81747A8-7427-4590-BADC-FC40E7D95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086350"/>
            <a:ext cx="95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D8CD"/>
          </a:solidFill>
          <a:ln xmlns:a="http://schemas.openxmlformats.org/drawingml/2006/main" w="0">
            <a:solidFill>
              <a:srgbClr val="B7D8CD"/>
            </a:solidFill>
            <a:prstDash val="solid"/>
          </a:ln>
        </p:spPr>
      </p:sp>
      <p:sp>
        <p:nvSpPr>
          <p:cNvPr id="49" name="discover-title">
            <a:extLst xmlns:a="http://schemas.openxmlformats.org/drawingml/2006/main">
              <a:ext uri="{FF2B5EF4-FFF2-40B4-BE49-F238E27FC236}">
                <a16:creationId xmlns:a16="http://schemas.microsoft.com/office/drawing/2014/main" id="{ABBE02FB-AEC4-41D4-9A13-B39F6F043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673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2E8F73"/>
                </a:solidFill>
              </a:defRPr>
            </a:pPr>
            <a:r>
              <a:rPr sz="1275" b="1">
                <a:solidFill>
                  <a:srgbClr val="2E8F73"/>
                </a:solidFill>
                <a:latin typeface="微软雅黑"/>
                <a:ea typeface="微软雅黑"/>
                <a:cs typeface="微软雅黑"/>
              </a:rPr>
              <a:t>发现作品</a:t>
            </a:r>
          </a:p>
        </p:txBody>
      </p:sp>
      <p:sp>
        <p:nvSpPr>
          <p:cNvPr id="50" name="discover-body">
            <a:extLst xmlns:a="http://schemas.openxmlformats.org/drawingml/2006/main">
              <a:ext uri="{FF2B5EF4-FFF2-40B4-BE49-F238E27FC236}">
                <a16:creationId xmlns:a16="http://schemas.microsoft.com/office/drawing/2014/main" id="{1D62F6D2-65F3-4079-B3C2-02E15D1F7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3721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374151"/>
                </a:solidFill>
              </a:defRPr>
            </a:pPr>
            <a:r>
              <a:rPr sz="1050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作品发布、搜索与精选推荐</a:t>
            </a:r>
          </a:p>
        </p:txBody>
      </p:sp>
      <p:sp>
        <p:nvSpPr>
          <p:cNvPr id="51" name="judge-title">
            <a:extLst xmlns:a="http://schemas.openxmlformats.org/drawingml/2006/main">
              <a:ext uri="{FF2B5EF4-FFF2-40B4-BE49-F238E27FC236}">
                <a16:creationId xmlns:a16="http://schemas.microsoft.com/office/drawing/2014/main" id="{475A4890-5698-42B4-B838-67E9AE0AA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50673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2E8F73"/>
                </a:solidFill>
              </a:defRPr>
            </a:pPr>
            <a:r>
              <a:rPr sz="1275" b="1">
                <a:solidFill>
                  <a:srgbClr val="2E8F73"/>
                </a:solidFill>
                <a:latin typeface="微软雅黑"/>
                <a:ea typeface="微软雅黑"/>
                <a:cs typeface="微软雅黑"/>
              </a:rPr>
              <a:t>判断作品</a:t>
            </a:r>
          </a:p>
        </p:txBody>
      </p:sp>
      <p:sp>
        <p:nvSpPr>
          <p:cNvPr id="52" name="judge-body">
            <a:extLst xmlns:a="http://schemas.openxmlformats.org/drawingml/2006/main">
              <a:ext uri="{FF2B5EF4-FFF2-40B4-BE49-F238E27FC236}">
                <a16:creationId xmlns:a16="http://schemas.microsoft.com/office/drawing/2014/main" id="{9169AD9B-3059-4C7A-AC79-A81E541F7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53721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374151"/>
                </a:solidFill>
              </a:defRPr>
            </a:pPr>
            <a:r>
              <a:rPr sz="1050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实际游玩评价、分项评分与AI参与说明</a:t>
            </a:r>
          </a:p>
        </p:txBody>
      </p:sp>
      <p:sp>
        <p:nvSpPr>
          <p:cNvPr id="53" name="improve-title">
            <a:extLst xmlns:a="http://schemas.openxmlformats.org/drawingml/2006/main">
              <a:ext uri="{FF2B5EF4-FFF2-40B4-BE49-F238E27FC236}">
                <a16:creationId xmlns:a16="http://schemas.microsoft.com/office/drawing/2014/main" id="{AC4423C7-B9D6-4D8C-97F2-7BEF1FF3F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0673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2E8F73"/>
                </a:solidFill>
              </a:defRPr>
            </a:pPr>
            <a:r>
              <a:rPr sz="1275" b="1">
                <a:solidFill>
                  <a:srgbClr val="2E8F73"/>
                </a:solidFill>
                <a:latin typeface="微软雅黑"/>
                <a:ea typeface="微软雅黑"/>
                <a:cs typeface="微软雅黑"/>
              </a:rPr>
              <a:t>继续改进</a:t>
            </a:r>
          </a:p>
        </p:txBody>
      </p:sp>
      <p:sp>
        <p:nvSpPr>
          <p:cNvPr id="54" name="improve-body">
            <a:extLst xmlns:a="http://schemas.openxmlformats.org/drawingml/2006/main">
              <a:ext uri="{FF2B5EF4-FFF2-40B4-BE49-F238E27FC236}">
                <a16:creationId xmlns:a16="http://schemas.microsoft.com/office/drawing/2014/main" id="{CF0262A9-4D1D-4225-AF7A-19A0B31C8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3721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374151"/>
                </a:solidFill>
              </a:defRPr>
            </a:pPr>
            <a:r>
              <a:rPr sz="1050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更新记录、创作者回应与实际修改</a:t>
            </a:r>
          </a:p>
        </p:txBody>
      </p:sp>
      <p:sp>
        <p:nvSpPr>
          <p:cNvPr id="55" name="breakthrough-conclusion">
            <a:extLst xmlns:a="http://schemas.openxmlformats.org/drawingml/2006/main">
              <a:ext uri="{FF2B5EF4-FFF2-40B4-BE49-F238E27FC236}">
                <a16:creationId xmlns:a16="http://schemas.microsoft.com/office/drawing/2014/main" id="{7FAE5C91-EC9A-4B80-84E6-5B49A9F31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667375"/>
            <a:ext cx="868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1090" b="1">
                <a:solidFill>
                  <a:srgbClr val="1F5F4E"/>
                </a:solidFill>
              </a:defRPr>
            </a:pPr>
            <a:r>
              <a:rPr sz="1090" b="1">
                <a:solidFill>
                  <a:srgbClr val="1F5F4E"/>
                </a:solidFill>
                <a:latin typeface="微软雅黑"/>
                <a:ea typeface="微软雅黑"/>
                <a:cs typeface="微软雅黑"/>
              </a:rPr>
              <a:t>评价功能负责发现和整理问题，作品质量由创作者通过实际修改提升。</a:t>
            </a:r>
          </a:p>
        </p:txBody>
      </p:sp>
    </p:spTree>
    <p:extLst>
      <p:ext uri="{BB962C8B-B14F-4D97-AF65-F5344CB8AC3E}">
        <p14:creationId xmlns:p14="http://schemas.microsoft.com/office/powerpoint/2010/main" val="237706234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lide-1-title-accent">
            <a:extLst xmlns:a="http://schemas.openxmlformats.org/drawingml/2006/main">
              <a:ext uri="{FF2B5EF4-FFF2-40B4-BE49-F238E27FC236}">
                <a16:creationId xmlns:a16="http://schemas.microsoft.com/office/drawing/2014/main" id="{7E3E9232-D940-46BA-8CF7-B0AE7DB31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09575"/>
            <a:ext cx="762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6BCE"/>
          </a:solidFill>
          <a:ln xmlns:a="http://schemas.openxmlformats.org/drawingml/2006/main" w="0">
            <a:solidFill>
              <a:srgbClr val="246BCE"/>
            </a:solidFill>
            <a:prstDash val="solid"/>
          </a:ln>
        </p:spPr>
      </p:sp>
      <p:sp>
        <p:nvSpPr>
          <p:cNvPr id="2" name="slide-1-title">
            <a:extLst xmlns:a="http://schemas.openxmlformats.org/drawingml/2006/main">
              <a:ext uri="{FF2B5EF4-FFF2-40B4-BE49-F238E27FC236}">
                <a16:creationId xmlns:a16="http://schemas.microsoft.com/office/drawing/2014/main" id="{DE345468-07E0-4472-B917-C17974C9D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385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75" b="1">
                <a:solidFill>
                  <a:srgbClr val="111827"/>
                </a:solidFill>
              </a:defRPr>
            </a:pPr>
            <a:r>
              <a:rPr sz="27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AI已进入游戏生产与发布环节，研究需要转向具体使用过程</a:t>
            </a:r>
          </a:p>
        </p:txBody>
      </p:sp>
      <p:sp>
        <p:nvSpPr>
          <p:cNvPr id="3" name="slide-1-title-rule">
            <a:extLst xmlns:a="http://schemas.openxmlformats.org/drawingml/2006/main">
              <a:ext uri="{FF2B5EF4-FFF2-40B4-BE49-F238E27FC236}">
                <a16:creationId xmlns:a16="http://schemas.microsoft.com/office/drawing/2014/main" id="{A10A8009-10AD-4B13-A6B7-A174A300B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990600"/>
            <a:ext cx="11353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8"/>
          </a:solidFill>
          <a:ln xmlns:a="http://schemas.openxmlformats.org/drawingml/2006/main" w="0">
            <a:solidFill>
              <a:srgbClr val="D8DEE8"/>
            </a:solidFill>
            <a:prstDash val="solid"/>
          </a:ln>
        </p:spPr>
      </p:sp>
      <p:sp>
        <p:nvSpPr>
          <p:cNvPr id="4" name="slide-1-left-label">
            <a:extLst xmlns:a="http://schemas.openxmlformats.org/drawingml/2006/main">
              <a:ext uri="{FF2B5EF4-FFF2-40B4-BE49-F238E27FC236}">
                <a16:creationId xmlns:a16="http://schemas.microsoft.com/office/drawing/2014/main" id="{DD8B4623-BD5B-471F-8B80-3BDA8939C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811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46BCE"/>
                </a:solidFill>
              </a:defRPr>
            </a:pPr>
            <a:r>
              <a:rPr sz="1350" b="1">
                <a:solidFill>
                  <a:srgbClr val="246BCE"/>
                </a:solidFill>
                <a:latin typeface="微软雅黑"/>
                <a:ea typeface="微软雅黑"/>
                <a:cs typeface="微软雅黑"/>
              </a:rPr>
              <a:t>课题给出的研究起点</a:t>
            </a:r>
          </a:p>
        </p:txBody>
      </p:sp>
      <p:sp>
        <p:nvSpPr>
          <p:cNvPr id="5" name="slide-1-right-label">
            <a:extLst xmlns:a="http://schemas.openxmlformats.org/drawingml/2006/main">
              <a:ext uri="{FF2B5EF4-FFF2-40B4-BE49-F238E27FC236}">
                <a16:creationId xmlns:a16="http://schemas.microsoft.com/office/drawing/2014/main" id="{597672DD-703E-4745-A993-A1AE85716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1811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46BCE"/>
                </a:solidFill>
              </a:defRPr>
            </a:pPr>
            <a:r>
              <a:rPr sz="1350" b="1">
                <a:solidFill>
                  <a:srgbClr val="246BCE"/>
                </a:solidFill>
                <a:latin typeface="微软雅黑"/>
                <a:ea typeface="微软雅黑"/>
                <a:cs typeface="微软雅黑"/>
              </a:rPr>
              <a:t>我们观察到的现实背景</a:t>
            </a:r>
          </a:p>
        </p:txBody>
      </p:sp>
      <p:sp>
        <p:nvSpPr>
          <p:cNvPr id="6" name="slide-1-image-border">
            <a:extLst xmlns:a="http://schemas.openxmlformats.org/drawingml/2006/main">
              <a:ext uri="{FF2B5EF4-FFF2-40B4-BE49-F238E27FC236}">
                <a16:creationId xmlns:a16="http://schemas.microsoft.com/office/drawing/2014/main" id="{D1364C41-FD2E-425B-9CBF-C7495FF4F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62100"/>
            <a:ext cx="57531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A"/>
          </a:solidFill>
          <a:ln xmlns:a="http://schemas.openxmlformats.org/drawingml/2006/main" w="9525">
            <a:solidFill>
              <a:srgbClr val="D8DEE8"/>
            </a:solidFill>
            <a:prstDash val="solid"/>
          </a:ln>
        </p:spPr>
      </p:sp>
      <p:pic>
        <p:nvPicPr>
          <p:cNvPr id="23" name="图片 2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549c10d0d74ca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6898" y="1619250"/>
            <a:ext cx="5596554" cy="3600450"/>
          </a:xfrm>
          <a:prstGeom xmlns:a="http://schemas.openxmlformats.org/drawingml/2006/main" prst="rect">
            <a:avLst/>
          </a:prstGeom>
        </p:spPr>
      </p:pic>
      <p:sp>
        <p:nvSpPr>
          <p:cNvPr id="8" name="slide-1-section-1">
            <a:extLst xmlns:a="http://schemas.openxmlformats.org/drawingml/2006/main">
              <a:ext uri="{FF2B5EF4-FFF2-40B4-BE49-F238E27FC236}">
                <a16:creationId xmlns:a16="http://schemas.microsoft.com/office/drawing/2014/main" id="{E49F0126-A5D8-4017-9030-A059F6C54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552575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827"/>
                </a:solidFill>
              </a:defRPr>
            </a:pPr>
            <a:r>
              <a:rPr sz="18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AI已经进入实际工作</a:t>
            </a:r>
          </a:p>
        </p:txBody>
      </p:sp>
      <p:sp>
        <p:nvSpPr>
          <p:cNvPr id="9" name="slide-1-section-1-body">
            <a:extLst xmlns:a="http://schemas.openxmlformats.org/drawingml/2006/main">
              <a:ext uri="{FF2B5EF4-FFF2-40B4-BE49-F238E27FC236}">
                <a16:creationId xmlns:a16="http://schemas.microsoft.com/office/drawing/2014/main" id="{8BB49B3B-8CDB-4DC9-9B2E-14A16A132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971675"/>
            <a:ext cx="512445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4B5563"/>
                </a:solidFill>
              </a:defRPr>
            </a:pPr>
            <a:r>
              <a:rPr sz="1275" b="0">
                <a:solidFill>
                  <a:srgbClr val="4B5563"/>
                </a:solidFill>
                <a:latin typeface="微软雅黑"/>
                <a:ea typeface="微软雅黑"/>
                <a:cs typeface="微软雅黑"/>
              </a:rPr>
              <a:t>2026年GDC对2300余名游戏行业从业者的调查显示，36%的受访者已在工作中使用生成式AI，52%认为生成式AI对游戏行业产生了负面影响。Unity AI已进入编辑器操作流程，Steam也要求开发者说明作品中的AI内容。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4B5563"/>
                </a:solidFill>
              </a:defRPr>
            </a:pPr>
            <a:r>
              <a:rPr sz="1275" b="0">
                <a:solidFill>
                  <a:srgbClr val="4B5563"/>
                </a:solidFill>
                <a:latin typeface="微软雅黑"/>
                <a:ea typeface="微软雅黑"/>
                <a:cs typeface="微软雅黑"/>
              </a:rPr>
              <a:t>AI已经进入游戏生产与发布环节，但用户是否接受它，仍与作品质量、责任归属和创作控制有关。</a:t>
            </a:r>
          </a:p>
        </p:txBody>
      </p:sp>
      <p:sp>
        <p:nvSpPr>
          <p:cNvPr id="10" name="slide-1-mid-rule">
            <a:extLst xmlns:a="http://schemas.openxmlformats.org/drawingml/2006/main">
              <a:ext uri="{FF2B5EF4-FFF2-40B4-BE49-F238E27FC236}">
                <a16:creationId xmlns:a16="http://schemas.microsoft.com/office/drawing/2014/main" id="{CD134037-3A75-4879-B012-75B3B8681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857625"/>
            <a:ext cx="5124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8"/>
          </a:solidFill>
          <a:ln xmlns:a="http://schemas.openxmlformats.org/drawingml/2006/main" w="0">
            <a:solidFill>
              <a:srgbClr val="D8DEE8"/>
            </a:solidFill>
            <a:prstDash val="solid"/>
          </a:ln>
        </p:spPr>
      </p:sp>
      <p:sp>
        <p:nvSpPr>
          <p:cNvPr id="11" name="slide-1-section-2">
            <a:extLst xmlns:a="http://schemas.openxmlformats.org/drawingml/2006/main">
              <a:ext uri="{FF2B5EF4-FFF2-40B4-BE49-F238E27FC236}">
                <a16:creationId xmlns:a16="http://schemas.microsoft.com/office/drawing/2014/main" id="{61A61FB4-70DD-4B03-8E4A-347390F45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0386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827"/>
                </a:solidFill>
              </a:defRPr>
            </a:pPr>
            <a:r>
              <a:rPr sz="18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为什么观察大学生</a:t>
            </a:r>
          </a:p>
        </p:txBody>
      </p:sp>
      <p:sp>
        <p:nvSpPr>
          <p:cNvPr id="12" name="slide-1-section-2-body">
            <a:extLst xmlns:a="http://schemas.openxmlformats.org/drawingml/2006/main">
              <a:ext uri="{FF2B5EF4-FFF2-40B4-BE49-F238E27FC236}">
                <a16:creationId xmlns:a16="http://schemas.microsoft.com/office/drawing/2014/main" id="{04D9843C-5D6D-4929-A319-BCDFA4EB8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457700"/>
            <a:ext cx="51244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4B5563"/>
                </a:solidFill>
              </a:defRPr>
            </a:pPr>
            <a:r>
              <a:rPr sz="1275" b="0">
                <a:solidFill>
                  <a:srgbClr val="4B5563"/>
                </a:solidFill>
                <a:latin typeface="微软雅黑"/>
                <a:ea typeface="微软雅黑"/>
                <a:cs typeface="微软雅黑"/>
              </a:rPr>
              <a:t>大学生常同时处在学习、课程项目、Game Jam、社团协作、独立创作和游戏体验等情境中。任务周期、技术基础和项目目标并不相同，因而能够呈现AI在不同条件下怎样帮助推进任务、又在哪里遇到问题。</a:t>
            </a:r>
          </a:p>
        </p:txBody>
      </p:sp>
      <p:sp>
        <p:nvSpPr>
          <p:cNvPr id="13" name="slide-1-transition-bg">
            <a:extLst xmlns:a="http://schemas.openxmlformats.org/drawingml/2006/main">
              <a:ext uri="{FF2B5EF4-FFF2-40B4-BE49-F238E27FC236}">
                <a16:creationId xmlns:a16="http://schemas.microsoft.com/office/drawing/2014/main" id="{D5440CB7-B8AA-49CD-83B9-B386CF415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676900"/>
            <a:ext cx="1135380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D"/>
          </a:solidFill>
          <a:ln xmlns:a="http://schemas.openxmlformats.org/drawingml/2006/main" w="0">
            <a:solidFill>
              <a:srgbClr val="EAF2FD"/>
            </a:solidFill>
            <a:prstDash val="solid"/>
          </a:ln>
        </p:spPr>
      </p:sp>
      <p:sp>
        <p:nvSpPr>
          <p:cNvPr id="14" name="slide-1-transition">
            <a:extLst xmlns:a="http://schemas.openxmlformats.org/drawingml/2006/main">
              <a:ext uri="{FF2B5EF4-FFF2-40B4-BE49-F238E27FC236}">
                <a16:creationId xmlns:a16="http://schemas.microsoft.com/office/drawing/2014/main" id="{2665E887-029D-4E0B-B89C-846267F7B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67400"/>
            <a:ext cx="10744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246BCE"/>
                </a:solidFill>
              </a:defRPr>
            </a:pPr>
            <a:r>
              <a:rPr sz="1500" b="1">
                <a:solidFill>
                  <a:srgbClr val="246BCE"/>
                </a:solidFill>
                <a:latin typeface="微软雅黑"/>
                <a:ea typeface="微软雅黑"/>
                <a:cs typeface="微软雅黑"/>
              </a:rPr>
              <a:t>基于原始课题与现实背景，本研究从三个核心概念进入AI游戏创作的实际使用过程。</a:t>
            </a:r>
          </a:p>
        </p:txBody>
      </p:sp>
    </p:spTree>
    <p:extLst>
      <p:ext uri="{BB962C8B-B14F-4D97-AF65-F5344CB8AC3E}">
        <p14:creationId xmlns:p14="http://schemas.microsoft.com/office/powerpoint/2010/main" val="13244083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9FD2B9D3-623C-4BC0-9AAF-F675F4AE9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5418AEF-7906-4FD9-AA80-A6BCFA2CA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消费端 · 综合结论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F64F831A-B799-4724-A194-D9F8287F8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AI参与本身没有形成一致加分或减分，作品质量仍是评价中心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D0EC44A6-9B07-4FF9-B0D6-7D9D2D2BC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723EA6BC-4B9F-4459-8C06-251D25234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1</a:t>
            </a: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9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9A92AB5B-0B5E-4B2C-BD07-56BD14787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9728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D901975D-024B-40CC-B389-D5C8AC22E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90A2D440-E5EB-4984-A910-6A31ED81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573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评价方向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45C924E3-D14F-40E9-AB7F-C9B4AB607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638300"/>
            <a:ext cx="8286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在经平台或作品线索、实际游玩深度和答卷一致性复核后纳入的6名大学生实际体验者中，AI参与本身没有形成一致的加分或减分。评价主要围绕玩法是否清晰、操作与目标反馈、视觉与文本表现以及整体完成质量形成。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BCAC5B0-986E-4DDE-B23C-3D51DD242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109728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B2E766F4-F091-423B-B018-0AA00A89D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702BA212-CD9D-4DE7-98B2-EA12A458B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评价依据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9813F47D-13DB-4D42-8453-881CC051D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028950"/>
            <a:ext cx="8286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体验者主要通过事先信息和作品直接呈现理解AI参与，美术、画面和文本比程序实现方式更容易进入评价。玩家先判断玩法能否成立，再结合操作、反馈、视听品质、文本自然度和整体统一评价作品。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D1D02F72-D6F4-423B-9C55-6F009119D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109728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BA5520FE-EE49-40C9-8A1F-20F9CFB18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B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971DD00A-B468-4C7B-86B6-A8A418AB7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386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后续选择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60C302D8-1AAA-4E05-8754-2DAEF3B4B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419600"/>
            <a:ext cx="8286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AI参与只有通过这些具体呈现进入体验，作品质量仍是主要依据。知道或感受到AI参与后，实际体验者的评价方向并不一致，继续游玩、推荐、关注和提交反馈也分别形成选择。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F91544CE-92F3-41B9-BF3D-C552A5392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完整对应最终报告7.3三段；本次答辩不展开付费结果</a:t>
            </a:r>
          </a:p>
        </p:txBody>
      </p:sp>
    </p:spTree>
    <p:extLst>
      <p:ext uri="{BB962C8B-B14F-4D97-AF65-F5344CB8AC3E}">
        <p14:creationId xmlns:p14="http://schemas.microsoft.com/office/powerpoint/2010/main" val="898853642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97F46A83-3B75-4E04-ADBE-355584D07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B67F82C1-384F-4A05-89ED-168FF7FD0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三端回顾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99DBC38-8C99-465B-9690-A9A16E761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三端核心结论回顾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5D52739A-8CFD-4E9D-B890-E39A71ACB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1704FF23-20F0-46D4-B416-384F71E2F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20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21B99EB9-5226-4EA2-ADC4-1ED4BBB3D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Codex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EA9C0175-EB88-4DC5-840E-3FC67203D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00250"/>
            <a:ext cx="2857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BFF435B6-6470-43B8-8362-4594E9957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09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8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可继续处理的程序结果</a:t>
            </a:r>
          </a:p>
        </p:txBody>
      </p:sp>
      <p:sp>
        <p:nvSpPr>
          <p:cNvPr id="9" name="右箭头 8">
            <a:extLst xmlns:a="http://schemas.openxmlformats.org/drawingml/2006/main">
              <a:ext uri="{FF2B5EF4-FFF2-40B4-BE49-F238E27FC236}">
                <a16:creationId xmlns:a16="http://schemas.microsoft.com/office/drawing/2014/main" id="{621A997B-1226-47A9-AA4F-6AC18651E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2914650"/>
            <a:ext cx="4191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CB8855FF-C343-4092-8875-57A05C511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关键限定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CD8F1412-A43A-4D5B-ACDB-E39A02E6C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38550"/>
            <a:ext cx="2857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提效与能力补足对应不同任务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进入项目仍需任务拆分、检查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反馈调整与项目接入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6CECAE3A-9F92-4197-9D06-FC1F4F2F1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5240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一站式平台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F189399C-F496-4D31-84B5-8A5BBE841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000250"/>
            <a:ext cx="2857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C5816966-9116-466E-BA1D-E7D534BA0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209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28000"/>
              </a:lnSpc>
              <a:buNone/>
              <a:defRPr sz="18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支持创作启动与玩法验证</a:t>
            </a:r>
          </a:p>
        </p:txBody>
      </p:sp>
      <p:sp>
        <p:nvSpPr>
          <p:cNvPr id="15" name="右箭头 14">
            <a:extLst xmlns:a="http://schemas.openxmlformats.org/drawingml/2006/main">
              <a:ext uri="{FF2B5EF4-FFF2-40B4-BE49-F238E27FC236}">
                <a16:creationId xmlns:a16="http://schemas.microsoft.com/office/drawing/2014/main" id="{A261C4F9-1F59-4B65-96E8-E1D64D215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914650"/>
            <a:ext cx="4191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3E6808CB-B255-4726-AA72-1A687D42C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276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关键限定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5F6DD890-C059-4739-9256-69C7B7267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638550"/>
            <a:ext cx="2857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可运行或可试玩不等于完成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仍需说明需求、筛选结果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测试玩法并持续修改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E593D24B-D170-44F0-B1A1-E753452C9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15240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相关作品实际体验者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B2CBB354-7817-4E17-B46E-1ED36BA18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000250"/>
            <a:ext cx="2857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1CACA793-961E-4D20-AE0B-6F25B28CA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09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8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作品质量仍是评价中心</a:t>
            </a:r>
          </a:p>
        </p:txBody>
      </p:sp>
      <p:sp>
        <p:nvSpPr>
          <p:cNvPr id="21" name="右箭头 20">
            <a:extLst xmlns:a="http://schemas.openxmlformats.org/drawingml/2006/main">
              <a:ext uri="{FF2B5EF4-FFF2-40B4-BE49-F238E27FC236}">
                <a16:creationId xmlns:a16="http://schemas.microsoft.com/office/drawing/2014/main" id="{08A1A2AC-424D-4CC3-A256-1407C9241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914650"/>
            <a:ext cx="4191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2598C45D-BDD6-4526-8298-E75A1CD12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276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关键限定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AC01545D-52AF-44C4-AC6C-F0FF29AE3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638550"/>
            <a:ext cx="2857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在6名实际体验者中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AI参与未形成一致加减分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评价仍围绕玩法、反馈与作品呈现</a:t>
            </a:r>
          </a:p>
        </p:txBody>
      </p:sp>
      <p:sp>
        <p:nvSpPr>
          <p:cNvPr id="24" name="直接连接符 23">
            <a:extLst xmlns:a="http://schemas.openxmlformats.org/drawingml/2006/main">
              <a:ext uri="{FF2B5EF4-FFF2-40B4-BE49-F238E27FC236}">
                <a16:creationId xmlns:a16="http://schemas.microsoft.com/office/drawing/2014/main" id="{F11343CC-736C-4AAD-B0B4-CCAD70B1D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524000"/>
            <a:ext cx="0" cy="3238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5" name="直接连接符 24">
            <a:extLst xmlns:a="http://schemas.openxmlformats.org/drawingml/2006/main">
              <a:ext uri="{FF2B5EF4-FFF2-40B4-BE49-F238E27FC236}">
                <a16:creationId xmlns:a16="http://schemas.microsoft.com/office/drawing/2014/main" id="{B53FD4CF-CE67-4E4C-85F6-8F4A30F8E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524000"/>
            <a:ext cx="0" cy="3238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7695F7AA-A293-418B-8AB1-D59EA6A07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05400"/>
            <a:ext cx="100584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8F25E0B6-5D54-41F0-8555-60F306982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31495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三项对象结论</a:t>
            </a: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196976F2-D363-408F-8334-C73A810F4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5314950"/>
            <a:ext cx="552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6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分别回答工具如何使用、作品如何推进、玩家如何评价。</a:t>
            </a: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C8BF5438-D65D-4F78-8122-23DAAFA38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对应最终报告7.1—7.3</a:t>
            </a:r>
          </a:p>
        </p:txBody>
      </p:sp>
    </p:spTree>
    <p:extLst>
      <p:ext uri="{BB962C8B-B14F-4D97-AF65-F5344CB8AC3E}">
        <p14:creationId xmlns:p14="http://schemas.microsoft.com/office/powerpoint/2010/main" val="128331128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5D6E2F37-0D8B-4901-9527-497DC3B0E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28E6A440-13AD-4495-8349-BAA7A181C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综合判断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7D47C17-47A2-4BD7-9CFE-D75B1E488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AI先形成可检查、修改或体验的结果，随后进入人的判断与处理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EB668C33-5571-438C-8F35-04426D257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51469876-B8A6-4700-A937-6C9635D68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21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4D3B9EE5-24C9-440A-850E-879C12D15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Codex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4639DE95-F0DB-402B-8064-C6747308C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00250"/>
            <a:ext cx="2857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BED8A275-7DE7-464A-A0B6-8B1EF0D79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09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8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关注程序结果能否检查、修改和接入项目</a:t>
            </a:r>
          </a:p>
        </p:txBody>
      </p:sp>
      <p:sp>
        <p:nvSpPr>
          <p:cNvPr id="9" name="右箭头 8">
            <a:extLst xmlns:a="http://schemas.openxmlformats.org/drawingml/2006/main">
              <a:ext uri="{FF2B5EF4-FFF2-40B4-BE49-F238E27FC236}">
                <a16:creationId xmlns:a16="http://schemas.microsoft.com/office/drawing/2014/main" id="{9BFCFC85-848A-4696-85E1-910C184F7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2914650"/>
            <a:ext cx="4191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18C0D6E8-8B41-49B0-9DD9-19B001959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人的工作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AB9DFB99-D08B-48A1-9D30-A620F8654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38550"/>
            <a:ext cx="2857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设定任务范围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阅读与运行检查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决定项目接入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1984F54-33B4-4147-AA79-335B749AD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5240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一站式平台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9716EB6C-E3F3-4CCD-B90F-C4160118E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000250"/>
            <a:ext cx="2857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9A36DD28-3C0D-45AD-AAEA-6A8C03F77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209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28000"/>
              </a:lnSpc>
              <a:buNone/>
              <a:defRPr sz="18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关注想法能否转化为可测试作品</a:t>
            </a:r>
          </a:p>
        </p:txBody>
      </p:sp>
      <p:sp>
        <p:nvSpPr>
          <p:cNvPr id="15" name="右箭头 14">
            <a:extLst xmlns:a="http://schemas.openxmlformats.org/drawingml/2006/main">
              <a:ext uri="{FF2B5EF4-FFF2-40B4-BE49-F238E27FC236}">
                <a16:creationId xmlns:a16="http://schemas.microsoft.com/office/drawing/2014/main" id="{FEA1BB25-387D-4BB5-A0B8-7287EABF0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914650"/>
            <a:ext cx="4191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7E535BA8-5725-4BBB-BAA1-78B7FB1C5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276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人的工作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B90ED15B-5975-46A7-A5E5-4AE518F45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638550"/>
            <a:ext cx="2857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说明需求与选择方向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筛选结果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测试玩法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A7FE0E30-C20E-43D7-A433-1652E7A70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15240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实际体验者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32045A05-69E8-48C5-B824-33AE55A14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000250"/>
            <a:ext cx="28575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8436EAF1-9C51-4B61-B205-759913628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09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18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依据作品呈现判断玩法、反馈、视觉、文本和完成质量</a:t>
            </a:r>
          </a:p>
        </p:txBody>
      </p:sp>
      <p:sp>
        <p:nvSpPr>
          <p:cNvPr id="21" name="右箭头 20">
            <a:extLst xmlns:a="http://schemas.openxmlformats.org/drawingml/2006/main">
              <a:ext uri="{FF2B5EF4-FFF2-40B4-BE49-F238E27FC236}">
                <a16:creationId xmlns:a16="http://schemas.microsoft.com/office/drawing/2014/main" id="{E5F54EB7-A341-4C78-8354-23135F0C1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914650"/>
            <a:ext cx="4191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B98FE2D4-103A-4EC7-93A6-6689E3FBC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276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人的工作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9EF42204-03A0-4152-B427-562A8A2AF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638550"/>
            <a:ext cx="2857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判断玩法与反馈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评价视觉和文本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形成后续选择</a:t>
            </a:r>
          </a:p>
        </p:txBody>
      </p:sp>
      <p:sp>
        <p:nvSpPr>
          <p:cNvPr id="24" name="直接连接符 23">
            <a:extLst xmlns:a="http://schemas.openxmlformats.org/drawingml/2006/main">
              <a:ext uri="{FF2B5EF4-FFF2-40B4-BE49-F238E27FC236}">
                <a16:creationId xmlns:a16="http://schemas.microsoft.com/office/drawing/2014/main" id="{CB6FB7EB-0D80-4427-BDA4-76EE5CC23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524000"/>
            <a:ext cx="0" cy="3238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5" name="直接连接符 24">
            <a:extLst xmlns:a="http://schemas.openxmlformats.org/drawingml/2006/main">
              <a:ext uri="{FF2B5EF4-FFF2-40B4-BE49-F238E27FC236}">
                <a16:creationId xmlns:a16="http://schemas.microsoft.com/office/drawing/2014/main" id="{4A430C4C-FFE1-47B6-9D4A-1E8A4F688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524000"/>
            <a:ext cx="0" cy="3238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6919A09E-6931-4B45-990F-582C060F5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05400"/>
            <a:ext cx="100584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3CC0C60A-739E-4BF8-813F-438C0AF97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31495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初步结果提供继续处理的对象</a:t>
            </a: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25CDF7FA-378A-42D5-923A-EF87B5482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5314950"/>
            <a:ext cx="552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6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最终质量仍由具体任务中的检查、修改和选择形成。</a:t>
            </a: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E49B0CB8-2174-43A5-A27A-DD27CBFB8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</a:p>
        </p:txBody>
      </p:sp>
    </p:spTree>
    <p:extLst>
      <p:ext uri="{BB962C8B-B14F-4D97-AF65-F5344CB8AC3E}">
        <p14:creationId xmlns:p14="http://schemas.microsoft.com/office/powerpoint/2010/main" val="162132675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06F8D924-1762-4A62-A3EE-80270C2F5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35563BC7-AE9C-4953-B23F-ED131A49E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研究修正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8EA2CA32-A7D7-4509-A72A-969578118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前期预设在材料中得到三点修正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439F45A3-C677-46C6-A970-6C977D69C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0051592-39C7-42DB-A02A-7DC071018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2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E2467CB-ED49-4C60-AE50-B656D876E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85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01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AA52E375-BFEB-4350-8094-66CD9C730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581150"/>
            <a:ext cx="190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“提效”与“能力补足”二选一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E8AD3236-041F-4B80-A812-3DDDB6374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81150"/>
            <a:ext cx="2686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12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不同任务中的作用并不互斥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728DF89E-14C4-42D6-B9B3-2FF3DBBB2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581150"/>
            <a:ext cx="2400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二者随任务并存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E8411DE2-CAAE-4C58-B821-20D32BB38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581150"/>
            <a:ext cx="257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核心是快速形成可继续处理的结果</a:t>
            </a:r>
          </a:p>
        </p:txBody>
      </p:sp>
      <p:sp>
        <p:nvSpPr>
          <p:cNvPr id="11" name="直接连接符 10">
            <a:extLst xmlns:a="http://schemas.openxmlformats.org/drawingml/2006/main">
              <a:ext uri="{FF2B5EF4-FFF2-40B4-BE49-F238E27FC236}">
                <a16:creationId xmlns:a16="http://schemas.microsoft.com/office/drawing/2014/main" id="{8D0C1FEC-D72A-495B-BBEE-9FC471DC4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190750"/>
            <a:ext cx="1034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A1D2003D-0800-440E-A19F-D5DFA5A5B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051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02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DDFC4E9-28A8-4B7D-8AC9-24350560A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800350"/>
            <a:ext cx="190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一体化流程直接推进作品完成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A2BE280-0554-4579-BD83-87C55D4F0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800350"/>
            <a:ext cx="2686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12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可运行与持续修改同时出现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B349259B-D648-412F-880E-CA66C8387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800350"/>
            <a:ext cx="2400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主要支持创作启动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96CBDC40-E6C7-49D7-A37D-29544F065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800350"/>
            <a:ext cx="257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完成仍需持续修改</a:t>
            </a:r>
          </a:p>
        </p:txBody>
      </p:sp>
      <p:sp>
        <p:nvSpPr>
          <p:cNvPr id="17" name="直接连接符 16">
            <a:extLst xmlns:a="http://schemas.openxmlformats.org/drawingml/2006/main">
              <a:ext uri="{FF2B5EF4-FFF2-40B4-BE49-F238E27FC236}">
                <a16:creationId xmlns:a16="http://schemas.microsoft.com/office/drawing/2014/main" id="{FE0DDF29-9987-462A-A74F-85C6DBB64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409950"/>
            <a:ext cx="1034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A3B48E60-0FCF-4576-BA20-B4A13C677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243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03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DB196D20-9E9C-4360-8B10-626F66C73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019550"/>
            <a:ext cx="190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AI标签形成稳定负面预期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A33E9F8-414D-42D3-ABFB-C985EDD41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4019550"/>
            <a:ext cx="2686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12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实际体验后的反应方向不一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FBA656AF-3D22-49DF-88ED-1E7793027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019550"/>
            <a:ext cx="2400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不形成统一加减分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927CD78-0FAC-40DF-94D3-F718590BB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019550"/>
            <a:ext cx="257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评价仍主要围绕作品质量形成</a:t>
            </a:r>
          </a:p>
        </p:txBody>
      </p:sp>
      <p:sp>
        <p:nvSpPr>
          <p:cNvPr id="23" name="直接连接符 22">
            <a:extLst xmlns:a="http://schemas.openxmlformats.org/drawingml/2006/main">
              <a:ext uri="{FF2B5EF4-FFF2-40B4-BE49-F238E27FC236}">
                <a16:creationId xmlns:a16="http://schemas.microsoft.com/office/drawing/2014/main" id="{F862D655-80CF-49E2-B298-C27209ECD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629150"/>
            <a:ext cx="1034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30AFA4C2-9C8A-477A-A3EA-8FB612A4B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352550"/>
            <a:ext cx="190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前期预设</a:t>
            </a: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C5EEB981-EB69-4D70-99AE-C5098C2FE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352550"/>
            <a:ext cx="2686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材料暴露的问题</a:t>
            </a: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CC3EA359-46EF-4A78-AC05-0D9D4FD94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352550"/>
            <a:ext cx="2400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修正后的判断</a:t>
            </a: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3F4A1FBC-892E-4307-B648-9CDF6C726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352550"/>
            <a:ext cx="2571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研究最终得到的内容</a:t>
            </a: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346F430F-EE1D-43AB-8EF7-13259896D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410200"/>
            <a:ext cx="103441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EDA53508-B5D7-4B4A-B066-1422A3FDB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543550"/>
            <a:ext cx="981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修正预设比把材料压成“支持/不支持”更能说明研究实际得到了什么。</a:t>
            </a: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FEE1C439-C1E0-40EC-8B35-297074ED9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逐项依据最终报告7.4第三段</a:t>
            </a:r>
          </a:p>
        </p:txBody>
      </p:sp>
    </p:spTree>
    <p:extLst>
      <p:ext uri="{BB962C8B-B14F-4D97-AF65-F5344CB8AC3E}">
        <p14:creationId xmlns:p14="http://schemas.microsoft.com/office/powerpoint/2010/main" val="1165475652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E5E9994B-FA67-42FD-B4A2-C23516056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F8F07D6-66B3-48EE-B0C9-B96543742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研究边界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B838570-ED6A-401A-9530-22E381D5B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这些材料能够回答具体过程，但不能推断总体比例或建立因果关系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AEB06FDE-131A-404F-8E3F-35146E117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7024986A-DCBC-4728-ACF4-853CD40F4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3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952081EC-E784-4C99-8F84-CD68426AE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240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01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A9B44C01-F1A5-42C6-ADF1-9CCC38208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4287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样本来源与规模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BEE78873-A3CF-466D-88AA-294666480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428750"/>
            <a:ext cx="7905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主要</a:t>
            </a: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来源于</a:t>
            </a: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开发者群组和光核共创营内部招募</a:t>
            </a: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69名大学生主样本不能推断总体比例，也不支持稳定的分组比较。</a:t>
            </a:r>
          </a:p>
        </p:txBody>
      </p:sp>
      <p:sp>
        <p:nvSpPr>
          <p:cNvPr id="9" name="直接连接符 8">
            <a:extLst xmlns:a="http://schemas.openxmlformats.org/drawingml/2006/main">
              <a:ext uri="{FF2B5EF4-FFF2-40B4-BE49-F238E27FC236}">
                <a16:creationId xmlns:a16="http://schemas.microsoft.com/office/drawing/2014/main" id="{2F5C1B67-59C5-4B5A-85A2-460C57CF7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76450"/>
            <a:ext cx="10153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96A3D762-1F1F-44CE-8F40-F54575980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02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CC3915CF-1FD1-4B06-8329-F2B86AA28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3241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平台材料范围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7C3BEB77-00AD-42EB-A5CF-9B0308EC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324100"/>
            <a:ext cx="7905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6份平台记录包含多个平台</a:t>
            </a: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（</a:t>
            </a: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TapTap</a:t>
            </a: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制造，造化工坊）</a:t>
            </a: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且没有平台创作者访谈，不能形成TapTap制造产品专属结论。</a:t>
            </a:r>
          </a:p>
        </p:txBody>
      </p:sp>
      <p:sp>
        <p:nvSpPr>
          <p:cNvPr id="13" name="直接连接符 12">
            <a:extLst xmlns:a="http://schemas.openxmlformats.org/drawingml/2006/main">
              <a:ext uri="{FF2B5EF4-FFF2-40B4-BE49-F238E27FC236}">
                <a16:creationId xmlns:a16="http://schemas.microsoft.com/office/drawing/2014/main" id="{6A045F4B-EF5D-4092-A388-64A1ABB98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971800"/>
            <a:ext cx="10153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59BECF0A-7353-456F-B10A-F7DA4F4B6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147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03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A2DE77AE-810A-4904-B2C0-D1BF7D666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194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对照条件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04067FC9-4E19-49F4-8424-FA274B789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219450"/>
            <a:ext cx="7905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没有AI标注/不标注或AI参与/非AI参与的实验对照，不能判断AI参与本身造成评价差异。</a:t>
            </a:r>
          </a:p>
        </p:txBody>
      </p:sp>
      <p:sp>
        <p:nvSpPr>
          <p:cNvPr id="17" name="直接连接符 16">
            <a:extLst xmlns:a="http://schemas.openxmlformats.org/drawingml/2006/main">
              <a:ext uri="{FF2B5EF4-FFF2-40B4-BE49-F238E27FC236}">
                <a16:creationId xmlns:a16="http://schemas.microsoft.com/office/drawing/2014/main" id="{7A405B73-1E61-400D-A02D-E5ECE7FA7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867150"/>
            <a:ext cx="10153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A55C288E-3043-4E3D-80B9-DA467AE33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100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04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9BEC8942-DCB5-46ED-8C0C-53A890AAD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148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作品过程追踪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8EA2C621-9661-46AC-9AEA-7B1FA8AE7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114800"/>
            <a:ext cx="7905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没有连续追踪同一作品从创作到玩家评价，三端只能比较问题层面的共同点。</a:t>
            </a:r>
          </a:p>
        </p:txBody>
      </p:sp>
      <p:sp>
        <p:nvSpPr>
          <p:cNvPr id="21" name="直接连接符 20">
            <a:extLst xmlns:a="http://schemas.openxmlformats.org/drawingml/2006/main">
              <a:ext uri="{FF2B5EF4-FFF2-40B4-BE49-F238E27FC236}">
                <a16:creationId xmlns:a16="http://schemas.microsoft.com/office/drawing/2014/main" id="{B59C940A-6573-47EE-A427-330AE017F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762500"/>
            <a:ext cx="10153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68416F3-F22F-4C7C-AEAC-0FFBC498C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054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05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705A9D48-0DF8-440B-8E85-1804351C7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0101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访谈使用边界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79B12739-6F4A-4E17-AA4F-BAC855C8C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5010150"/>
            <a:ext cx="7905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5名访谈对象只解释具体过程；相近判断重复出现也不承担群体比例推断。</a:t>
            </a:r>
          </a:p>
        </p:txBody>
      </p:sp>
      <p:sp>
        <p:nvSpPr>
          <p:cNvPr id="25" name="直接连接符 24">
            <a:extLst xmlns:a="http://schemas.openxmlformats.org/drawingml/2006/main">
              <a:ext uri="{FF2B5EF4-FFF2-40B4-BE49-F238E27FC236}">
                <a16:creationId xmlns:a16="http://schemas.microsoft.com/office/drawing/2014/main" id="{815052DB-FD66-4BF0-9FE5-0ABCC10BD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657850"/>
            <a:ext cx="10153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AA80972F-9528-4F1A-8EEE-07CC38B61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边界直接说明“不能推断什么”，不重复防御研究过程</a:t>
            </a:r>
          </a:p>
        </p:txBody>
      </p:sp>
    </p:spTree>
    <p:extLst>
      <p:ext uri="{BB962C8B-B14F-4D97-AF65-F5344CB8AC3E}">
        <p14:creationId xmlns:p14="http://schemas.microsoft.com/office/powerpoint/2010/main" val="168142272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BDC007B8-0AC3-496C-B65F-36C78454F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42AD95EA-B70B-47EB-8552-8BE30D9BE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项目执行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1FC51B3-54B7-4049-8C24-ABFB1EFB3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按研究方法分工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2FC22B12-A397-453E-A370-89E8B2A38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A8BC29A-36D8-405C-A98F-6B4729424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4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86BFAC1-7E22-497A-93F5-7131525C0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7640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问卷组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E0CE6A9D-39D0-478A-814B-1AFC7EF71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526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6人</a:t>
            </a:r>
          </a:p>
        </p:txBody>
      </p:sp>
      <p:sp>
        <p:nvSpPr>
          <p:cNvPr id="8" name="直接连接符 7">
            <a:extLst xmlns:a="http://schemas.openxmlformats.org/drawingml/2006/main">
              <a:ext uri="{FF2B5EF4-FFF2-40B4-BE49-F238E27FC236}">
                <a16:creationId xmlns:a16="http://schemas.microsoft.com/office/drawing/2014/main" id="{8D8569C5-921B-489E-B4F4-642004E66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60985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C144D405-987C-4C5F-BAA8-C2099FE09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76550"/>
            <a:ext cx="1905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设计定量问卷问题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C1B144CF-53D8-4D9F-872B-B5790379E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167640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定性访谈组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21B1173C-41BF-4F56-BA72-F3F28CDAC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21526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3</a:t>
            </a:r>
            <a:r>
              <a: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人</a:t>
            </a:r>
          </a:p>
        </p:txBody>
      </p:sp>
      <p:sp>
        <p:nvSpPr>
          <p:cNvPr id="12" name="直接连接符 11">
            <a:extLst xmlns:a="http://schemas.openxmlformats.org/drawingml/2006/main">
              <a:ext uri="{FF2B5EF4-FFF2-40B4-BE49-F238E27FC236}">
                <a16:creationId xmlns:a16="http://schemas.microsoft.com/office/drawing/2014/main" id="{7719B2BD-7944-4ED9-9CB7-3E99FEEA3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60985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BAB85D62-2D22-429B-8EA6-7A154FF61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876550"/>
            <a:ext cx="1905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执行访谈并编写摘要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E74480F0-43CF-4B09-96C7-50E9A33B7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167640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桌面研究组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ED0D072E-9E26-4923-B24A-2541513D9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21526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2人</a:t>
            </a:r>
          </a:p>
        </p:txBody>
      </p:sp>
      <p:sp>
        <p:nvSpPr>
          <p:cNvPr id="16" name="直接连接符 15">
            <a:extLst xmlns:a="http://schemas.openxmlformats.org/drawingml/2006/main">
              <a:ext uri="{FF2B5EF4-FFF2-40B4-BE49-F238E27FC236}">
                <a16:creationId xmlns:a16="http://schemas.microsoft.com/office/drawing/2014/main" id="{442F0F75-0059-4F33-B83C-106A35028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260985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4F0532FC-48BE-4468-A307-B83EBC5C9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876550"/>
            <a:ext cx="1905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提供背景信息与初始假设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C6888225-154E-4F5B-8B95-A8E5C0D94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67640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数据处理组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F12C7679-446F-4D2C-AA51-B98D0FF85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1526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2人</a:t>
            </a:r>
          </a:p>
        </p:txBody>
      </p:sp>
      <p:sp>
        <p:nvSpPr>
          <p:cNvPr id="20" name="直接连接符 19">
            <a:extLst xmlns:a="http://schemas.openxmlformats.org/drawingml/2006/main">
              <a:ext uri="{FF2B5EF4-FFF2-40B4-BE49-F238E27FC236}">
                <a16:creationId xmlns:a16="http://schemas.microsoft.com/office/drawing/2014/main" id="{E8D10C4D-8B6D-487E-B907-74B5F0E8F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09850"/>
            <a:ext cx="171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594C0BF9-EC6A-4EDC-95F5-3311DB937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876550"/>
            <a:ext cx="1905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处理与分析问卷数据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E11A737-F285-417B-941C-F48978AB4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1562100"/>
            <a:ext cx="128587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D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324EF0E1-46D9-413B-948B-E02520E02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1647825"/>
            <a:ext cx="1000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H5</a:t>
            </a: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搭建与统筹整合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  <a:r>
              <a:rPr sz="1200" b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人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1E725D21-96B3-4276-94E8-6789AA605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7790" y="2362200"/>
            <a:ext cx="1326515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45000"/>
              </a:lnSpc>
              <a:buNone/>
              <a:defRPr sz="1275" b="0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H5系统</a:t>
            </a:r>
          </a:p>
          <a:p xmlns:a="http://schemas.openxmlformats.org/drawingml/2006/main">
            <a:pPr algn="ctr">
              <a:lnSpc>
                <a:spcPct val="145000"/>
              </a:lnSpc>
              <a:buNone/>
              <a:defRPr sz="1275" b="0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研究方案</a:t>
            </a:r>
            <a:r>
              <a:rPr sz="1275" b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、报告</a:t>
            </a:r>
          </a:p>
          <a:p xmlns:a="http://schemas.openxmlformats.org/drawingml/2006/main">
            <a:pPr algn="ctr">
              <a:lnSpc>
                <a:spcPct val="145000"/>
              </a:lnSpc>
              <a:buNone/>
              <a:defRPr sz="1275" b="0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汇总与对齐</a:t>
            </a:r>
          </a:p>
          <a:p xmlns:a="http://schemas.openxmlformats.org/drawingml/2006/main">
            <a:pPr algn="ctr">
              <a:lnSpc>
                <a:spcPct val="145000"/>
              </a:lnSpc>
              <a:buNone/>
              <a:defRPr sz="1275" b="0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整体统筹</a:t>
            </a:r>
          </a:p>
        </p:txBody>
      </p:sp>
      <p:sp>
        <p:nvSpPr>
          <p:cNvPr id="25" name="直接连接符 24">
            <a:extLst xmlns:a="http://schemas.openxmlformats.org/drawingml/2006/main">
              <a:ext uri="{FF2B5EF4-FFF2-40B4-BE49-F238E27FC236}">
                <a16:creationId xmlns:a16="http://schemas.microsoft.com/office/drawing/2014/main" id="{48915759-755B-4203-8289-83FE8362D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3752850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BDFABE76-407B-4C27-B67B-444F540C1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080" y="414909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前</a:t>
            </a:r>
            <a:r>
              <a:rPr sz="15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三</a:t>
            </a:r>
            <a:r>
              <a:rPr sz="15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周的协作方式</a:t>
            </a: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3BFC65E1-C8B0-4CAA-98A2-5611E07A3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097655"/>
            <a:ext cx="8096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各组先内部讨论负责区域，再通过例会汇报、交流和对齐。第</a:t>
            </a: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二</a:t>
            </a: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周导师参与例会后，研究重点开始发生实质调整。</a:t>
            </a: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631F5067-0352-43D7-8384-C3CB96834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885" y="6165215"/>
            <a:ext cx="80962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57E239F7-23E7-4299-94EC-0760AB849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5685" y="6252210"/>
            <a:ext cx="7581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初始分工解决了启动问题，但没有覆盖后续不断变化的研究对象和执行任务。</a:t>
            </a: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68D2FE93-5B47-45D5-B3AF-E644CC1C2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”</a:t>
            </a: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926DF2AB-6813-403C-9170-D2E4842A9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54451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后期｜材料整合与成稿</a:t>
            </a:r>
          </a:p>
        </p:txBody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AF45B7F0-D974-403A-B958-B172DD961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080" y="48101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第三周后｜持续执行</a:t>
            </a:r>
          </a:p>
        </p:txBody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925F9D94-8D14-49FB-AA8F-E247CC562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725035"/>
            <a:ext cx="8096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随着人员可投入时间下降，协作逐渐转为由少数成员推进；继续完成问卷投放、样本招募与筛选、H5维护、访谈执行和方案修订。</a:t>
            </a:r>
          </a:p>
        </p:txBody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D989088D-27CC-47FD-B721-A2C334CB0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5375910"/>
            <a:ext cx="8096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完成数据清洗、访谈摘要和桌面研究材料整理；持续维护数据口径、重组证据结构，并根据导师反馈重写报告。</a:t>
            </a:r>
          </a:p>
        </p:txBody>
      </p:sp>
    </p:spTree>
    <p:extLst>
      <p:ext uri="{BB962C8B-B14F-4D97-AF65-F5344CB8AC3E}">
        <p14:creationId xmlns:p14="http://schemas.microsoft.com/office/powerpoint/2010/main" val="1937978020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C37AEFE6-4A92-48EF-AA26-147F66C09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5779A11B-1D0B-45DE-B7BF-02C45EC8A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研究设计演进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683474D-BF58-41FD-89D8-6500CC2BB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4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研究重点和对象范围的两次收束，都来自“原问题无法被现有条件严谨回答”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EE505A96-0998-4DD2-A2F1-F025F7CD7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D797B698-C455-44AD-9916-4AD568A57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5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4DAA67A-05CD-4E13-A4CB-F1814BEDA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371600"/>
            <a:ext cx="190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原设想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B8C64E6E-BB81-47BE-B0E7-D2061AC2D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371600"/>
            <a:ext cx="2686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暴露问题 / 导师反馈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2E71EB54-BF37-49CE-BCE2-395ED86D5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371600"/>
            <a:ext cx="2400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实际调整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FD52B1BB-A1FB-46E7-84B0-B34D5702D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371600"/>
            <a:ext cx="2571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调整带来的影响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ADF8CD9-A1CE-4E67-95E0-0FC1E99FC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737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01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2736A226-55E2-4B36-9BED-34D44EC0C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752600"/>
            <a:ext cx="190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参考传统App分析，关注留存率与流失率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E823CEA5-6386-41EB-A350-FE06399BE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752600"/>
            <a:ext cx="2686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12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AI工具持续更新；单独追踪流失不能解释用户在具体任务中怎样使用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492D8325-3758-4D30-AFFC-B85399A14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752600"/>
            <a:ext cx="2400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重点转向使用者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063767FC-DA4C-4E7C-91EA-18A329CBD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752600"/>
            <a:ext cx="257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核心问题改为诉求、任务、协作和评价</a:t>
            </a:r>
          </a:p>
        </p:txBody>
      </p:sp>
      <p:sp>
        <p:nvSpPr>
          <p:cNvPr id="15" name="直接连接符 14">
            <a:extLst xmlns:a="http://schemas.openxmlformats.org/drawingml/2006/main">
              <a:ext uri="{FF2B5EF4-FFF2-40B4-BE49-F238E27FC236}">
                <a16:creationId xmlns:a16="http://schemas.microsoft.com/office/drawing/2014/main" id="{3DDF9AA3-6065-4CF6-B0F2-A94A467EC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362200"/>
            <a:ext cx="1034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62232ADD-E1B6-4F2B-9D78-EA1B180C4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0517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02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C0B2E4FE-1C85-4896-9482-B23A9F428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200400"/>
            <a:ext cx="190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以“AI工具”“AI平台”为宽泛主语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C95405A9-BC17-47F9-B7EE-3A991CCAA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200400"/>
            <a:ext cx="2686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12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覆盖整个类别需要大量跨产品数据；单一产品又不能代表整个类别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859A2D1B-EB56-4137-9FB2-B9654D14C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200400"/>
            <a:ext cx="2400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限定三条具体路径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FC57B047-F252-4C63-AD64-912F31159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200400"/>
            <a:ext cx="257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同时限定研究对象、问题和结论边界</a:t>
            </a:r>
          </a:p>
        </p:txBody>
      </p:sp>
      <p:sp>
        <p:nvSpPr>
          <p:cNvPr id="21" name="直接连接符 20">
            <a:extLst xmlns:a="http://schemas.openxmlformats.org/drawingml/2006/main">
              <a:ext uri="{FF2B5EF4-FFF2-40B4-BE49-F238E27FC236}">
                <a16:creationId xmlns:a16="http://schemas.microsoft.com/office/drawing/2014/main" id="{E711605B-0774-46A5-B69C-35C845653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810000"/>
            <a:ext cx="1034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6B31C223-740E-498A-A1F8-198AD5318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76800"/>
            <a:ext cx="103441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A0FAA015-09C9-4201-8547-BDC29BDAA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50863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这两次调整</a:t>
            </a:r>
            <a:r>
              <a:rPr sz="150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的主要</a:t>
            </a:r>
            <a:r>
              <a:rPr sz="150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目的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FB5FAC18-EA88-475A-A8BF-ACCB2566B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048250"/>
            <a:ext cx="6800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1</a:t>
            </a: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、针对对象本身性质做出方案，不局限于传统</a:t>
            </a: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App</a:t>
            </a: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调研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、</a:t>
            </a: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把“想研究什么”改成“现有时间、人力和材料能够严谨回答什么”。</a:t>
            </a: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79751394-2FE7-4549-8409-5F10A5584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前期讨论和导师反馈推动研究问题收束</a:t>
            </a:r>
          </a:p>
        </p:txBody>
      </p:sp>
    </p:spTree>
    <p:extLst>
      <p:ext uri="{BB962C8B-B14F-4D97-AF65-F5344CB8AC3E}">
        <p14:creationId xmlns:p14="http://schemas.microsoft.com/office/powerpoint/2010/main" val="215274550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矩形 40">
            <a:extLst xmlns:a="http://schemas.openxmlformats.org/drawingml/2006/main">
              <a:ext uri="{FF2B5EF4-FFF2-40B4-BE49-F238E27FC236}">
                <a16:creationId xmlns:a16="http://schemas.microsoft.com/office/drawing/2014/main" id="{7DB61630-B2C9-4EA4-82BE-473128C12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B0275E8-E836-4EA5-873E-6F56FCAAE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执行过程的</a:t>
            </a: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实际对象调整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7974CC28-88DD-4178-9A57-6AB915559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首轮投放缺少核心经历样本，工具和平台口径因此分别调整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7ED9AC6C-F2BE-47B0-B4A7-7C21479DA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91315EE-EA7D-44E2-B471-1D728F23D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6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8ADB0670-5B71-4823-9BAC-FDBD1E384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049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程序工具路径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F9E01F14-7DBB-4889-8B0B-6963CCC50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19300"/>
            <a:ext cx="2190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57BE0C2E-5338-4670-BA71-EAE2CA803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90750"/>
            <a:ext cx="1885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原对象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5885C6FC-FAE7-4A70-9577-E2B234D34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1924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Claude Code</a:t>
            </a:r>
          </a:p>
        </p:txBody>
      </p:sp>
      <p:sp>
        <p:nvSpPr>
          <p:cNvPr id="10" name="右箭头 9">
            <a:extLst xmlns:a="http://schemas.openxmlformats.org/drawingml/2006/main">
              <a:ext uri="{FF2B5EF4-FFF2-40B4-BE49-F238E27FC236}">
                <a16:creationId xmlns:a16="http://schemas.microsoft.com/office/drawing/2014/main" id="{C969E56A-B1BB-4CBF-A363-6ADB1D18C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419350"/>
            <a:ext cx="4191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ABD82E1D-D0F2-4F36-81F4-50E187051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019300"/>
            <a:ext cx="266700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02C4A4B-EFED-47B3-B7F9-2BF364A2B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190750"/>
            <a:ext cx="2362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C65A4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C65A47"/>
                </a:solidFill>
                <a:latin typeface="微软雅黑"/>
                <a:ea typeface="微软雅黑"/>
                <a:cs typeface="微软雅黑"/>
              </a:rPr>
              <a:t>暴露问题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783100C4-0664-46A2-8175-74858CC6A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533650"/>
            <a:ext cx="2400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大学生核心经历样本不足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难以形成一致的研究材料</a:t>
            </a:r>
          </a:p>
        </p:txBody>
      </p:sp>
      <p:sp>
        <p:nvSpPr>
          <p:cNvPr id="14" name="右箭头 13">
            <a:extLst xmlns:a="http://schemas.openxmlformats.org/drawingml/2006/main">
              <a:ext uri="{FF2B5EF4-FFF2-40B4-BE49-F238E27FC236}">
                <a16:creationId xmlns:a16="http://schemas.microsoft.com/office/drawing/2014/main" id="{72018F7F-9FAC-4CB3-88FE-9A570CD16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19350"/>
            <a:ext cx="4191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FA66A953-8EFA-4614-A9B6-2FB4E5E53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019300"/>
            <a:ext cx="2190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C6A55B4F-4B68-4C09-8B34-EF349A65D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190750"/>
            <a:ext cx="1885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调整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80808EC3-88F6-43C5-B6F1-6A1DCDC28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533650"/>
            <a:ext cx="1924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转向 Codex</a:t>
            </a:r>
          </a:p>
        </p:txBody>
      </p:sp>
      <p:sp>
        <p:nvSpPr>
          <p:cNvPr id="18" name="右箭头 17">
            <a:extLst xmlns:a="http://schemas.openxmlformats.org/drawingml/2006/main">
              <a:ext uri="{FF2B5EF4-FFF2-40B4-BE49-F238E27FC236}">
                <a16:creationId xmlns:a16="http://schemas.microsoft.com/office/drawing/2014/main" id="{E8DEEEC0-193F-46AA-904A-4D3497F68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419350"/>
            <a:ext cx="4191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3FA6121E-CECD-47EE-84AB-BB09BD6AF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019300"/>
            <a:ext cx="167640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459655CE-CD8E-4F90-9086-707220EDF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190750"/>
            <a:ext cx="1371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影响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DF668612-23C4-4EB3-A4FA-E9EDAE9E5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2533650"/>
            <a:ext cx="1409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核心样本增多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材料一致性提高</a:t>
            </a:r>
          </a:p>
        </p:txBody>
      </p:sp>
      <p:sp>
        <p:nvSpPr>
          <p:cNvPr id="22" name="直接连接符 21">
            <a:extLst xmlns:a="http://schemas.openxmlformats.org/drawingml/2006/main">
              <a:ext uri="{FF2B5EF4-FFF2-40B4-BE49-F238E27FC236}">
                <a16:creationId xmlns:a16="http://schemas.microsoft.com/office/drawing/2014/main" id="{17C78172-4A2E-4133-A8FF-77068DFCE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33750"/>
            <a:ext cx="10782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549ECAC8-3EF1-4C30-A703-511DBD921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766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一站式平台路径</a:t>
            </a:r>
          </a:p>
        </p:txBody>
      </p:sp>
      <p:sp>
        <p:nvSpPr>
          <p:cNvPr id="24" name="圆角矩形 23">
            <a:extLst xmlns:a="http://schemas.openxmlformats.org/drawingml/2006/main">
              <a:ext uri="{FF2B5EF4-FFF2-40B4-BE49-F238E27FC236}">
                <a16:creationId xmlns:a16="http://schemas.microsoft.com/office/drawing/2014/main" id="{0BF1FEC7-2AF5-4184-B82C-A451D5A8C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91000"/>
            <a:ext cx="2190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D94895F2-D0F6-40FB-B15E-59666004A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362450"/>
            <a:ext cx="1885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原对象</a:t>
            </a: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434E3060-5B9A-421C-9C87-7B28F8CF5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05350"/>
            <a:ext cx="1924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TapTap制造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作为唯一核心对象</a:t>
            </a:r>
          </a:p>
        </p:txBody>
      </p:sp>
      <p:sp>
        <p:nvSpPr>
          <p:cNvPr id="27" name="右箭头 26">
            <a:extLst xmlns:a="http://schemas.openxmlformats.org/drawingml/2006/main">
              <a:ext uri="{FF2B5EF4-FFF2-40B4-BE49-F238E27FC236}">
                <a16:creationId xmlns:a16="http://schemas.microsoft.com/office/drawing/2014/main" id="{D258BEE8-1B51-4387-8FD0-EA5F6330B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591050"/>
            <a:ext cx="4191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圆角矩形 27">
            <a:extLst xmlns:a="http://schemas.openxmlformats.org/drawingml/2006/main">
              <a:ext uri="{FF2B5EF4-FFF2-40B4-BE49-F238E27FC236}">
                <a16:creationId xmlns:a16="http://schemas.microsoft.com/office/drawing/2014/main" id="{55975FEA-B2DD-4694-8DDB-E804BB2CB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191000"/>
            <a:ext cx="266700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FF2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BF86E5FF-ECDB-4E7B-8009-B924D3EFE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4362450"/>
            <a:ext cx="2362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C65A4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C65A47"/>
                </a:solidFill>
                <a:latin typeface="微软雅黑"/>
                <a:ea typeface="微软雅黑"/>
                <a:cs typeface="微软雅黑"/>
              </a:rPr>
              <a:t>暴露问题</a:t>
            </a: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F35CB64A-8900-4A7D-B035-CDD4BAC5A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705350"/>
            <a:ext cx="2400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大学生相关经历极少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单一平台材料不足</a:t>
            </a:r>
          </a:p>
        </p:txBody>
      </p:sp>
      <p:sp>
        <p:nvSpPr>
          <p:cNvPr id="31" name="右箭头 30">
            <a:extLst xmlns:a="http://schemas.openxmlformats.org/drawingml/2006/main">
              <a:ext uri="{FF2B5EF4-FFF2-40B4-BE49-F238E27FC236}">
                <a16:creationId xmlns:a16="http://schemas.microsoft.com/office/drawing/2014/main" id="{E528AFE0-144E-4451-8EDA-A6F17C2C8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591050"/>
            <a:ext cx="4191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圆角矩形 31">
            <a:extLst xmlns:a="http://schemas.openxmlformats.org/drawingml/2006/main">
              <a:ext uri="{FF2B5EF4-FFF2-40B4-BE49-F238E27FC236}">
                <a16:creationId xmlns:a16="http://schemas.microsoft.com/office/drawing/2014/main" id="{BC161A89-9919-4AB3-8A86-A177F9229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191000"/>
            <a:ext cx="219075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AEAB71B2-553B-411C-B16D-9CF39FDCF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362450"/>
            <a:ext cx="1885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调整</a:t>
            </a:r>
          </a:p>
        </p:txBody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2E2C319E-F8A3-4BF9-B49B-60DA67890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705350"/>
            <a:ext cx="1924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改为案例锚点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纳入其他平台记录</a:t>
            </a:r>
          </a:p>
        </p:txBody>
      </p:sp>
      <p:sp>
        <p:nvSpPr>
          <p:cNvPr id="35" name="右箭头 34">
            <a:extLst xmlns:a="http://schemas.openxmlformats.org/drawingml/2006/main">
              <a:ext uri="{FF2B5EF4-FFF2-40B4-BE49-F238E27FC236}">
                <a16:creationId xmlns:a16="http://schemas.microsoft.com/office/drawing/2014/main" id="{F0425D8E-7210-4B68-83FF-D6D9787AC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591050"/>
            <a:ext cx="4191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圆角矩形 35">
            <a:extLst xmlns:a="http://schemas.openxmlformats.org/drawingml/2006/main">
              <a:ext uri="{FF2B5EF4-FFF2-40B4-BE49-F238E27FC236}">
                <a16:creationId xmlns:a16="http://schemas.microsoft.com/office/drawing/2014/main" id="{69C85AED-98FE-4B74-A3FB-00F37680F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4191000"/>
            <a:ext cx="1676400" cy="100965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9F6CE129-17A3-485F-B94D-5461A0512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362450"/>
            <a:ext cx="1371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影响</a:t>
            </a:r>
          </a:p>
        </p:txBody>
      </p:sp>
      <p:sp>
        <p:nvSpPr>
          <p:cNvPr id="38" name="矩形 37">
            <a:extLst xmlns:a="http://schemas.openxmlformats.org/drawingml/2006/main">
              <a:ext uri="{FF2B5EF4-FFF2-40B4-BE49-F238E27FC236}">
                <a16:creationId xmlns:a16="http://schemas.microsoft.com/office/drawing/2014/main" id="{5CB6B941-7875-4289-8565-5A1CB9649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4705350"/>
            <a:ext cx="1409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观察共同过程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放弃产品专属判断</a:t>
            </a:r>
          </a:p>
        </p:txBody>
      </p:sp>
      <p:sp>
        <p:nvSpPr>
          <p:cNvPr id="39" name="矩形 38">
            <a:extLst xmlns:a="http://schemas.openxmlformats.org/drawingml/2006/main">
              <a:ext uri="{FF2B5EF4-FFF2-40B4-BE49-F238E27FC236}">
                <a16:creationId xmlns:a16="http://schemas.microsoft.com/office/drawing/2014/main" id="{4C3A3A82-9717-425A-A12C-475EEEF82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619750"/>
            <a:ext cx="10782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对象调整的原则：根据能够获得和核验的材料，重新限定结论能够说明到哪里。</a:t>
            </a:r>
          </a:p>
        </p:txBody>
      </p:sp>
      <p:sp>
        <p:nvSpPr>
          <p:cNvPr id="40" name="矩形 39">
            <a:extLst xmlns:a="http://schemas.openxmlformats.org/drawingml/2006/main">
              <a:ext uri="{FF2B5EF4-FFF2-40B4-BE49-F238E27FC236}">
                <a16:creationId xmlns:a16="http://schemas.microsoft.com/office/drawing/2014/main" id="{2DA287D4-5AE4-4F5D-B172-4CCB92152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不使用未经核实的版本号、价格或封号判断</a:t>
            </a:r>
          </a:p>
        </p:txBody>
      </p:sp>
    </p:spTree>
    <p:extLst>
      <p:ext uri="{BB962C8B-B14F-4D97-AF65-F5344CB8AC3E}">
        <p14:creationId xmlns:p14="http://schemas.microsoft.com/office/powerpoint/2010/main" val="1423121750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03DCBE93-FF4F-4A78-8302-2310F40CF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2EEA2F3A-4269-40F6-A7F1-93993035D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执行过程的</a:t>
            </a: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问卷</a:t>
            </a: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与传播方式调整，最后的报告</a:t>
            </a: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重构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4A9E3C8D-8887-43A5-A260-7D2DCBF87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4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入口调整解决招募和分流问题，报告重构解决证据重复与结论分散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8BC7EF36-E0CA-43B1-8F6F-EFCFD3D17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F7F1F8FA-1630-4A27-81DF-74B8409FA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7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2DC05EC-0813-4567-A0AB-260401562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问卷入口为什么改变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9726D604-0525-499D-9B96-859E501C7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1352550" cy="1271905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D14160AD-2F42-4F05-93F4-EFAC0FA5D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5740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腾讯问卷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837970B-8574-4621-B1F0-EC453FF3B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00300"/>
            <a:ext cx="1085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快速上线，但传播和经历分流受限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样本回收量</a:t>
            </a: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少</a:t>
            </a:r>
          </a:p>
        </p:txBody>
      </p:sp>
      <p:sp>
        <p:nvSpPr>
          <p:cNvPr id="10" name="右箭头 9">
            <a:extLst xmlns:a="http://schemas.openxmlformats.org/drawingml/2006/main">
              <a:ext uri="{FF2B5EF4-FFF2-40B4-BE49-F238E27FC236}">
                <a16:creationId xmlns:a16="http://schemas.microsoft.com/office/drawing/2014/main" id="{1ED748FF-D6B0-43A9-8C02-73D4AEE1D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2286000"/>
            <a:ext cx="1143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6D2B88AF-2723-4C97-ADF1-0B6D9729D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1885950"/>
            <a:ext cx="1352550" cy="1297305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0BFB1C08-1CC7-45C2-83E8-4F740F9FE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05740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自建H5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7FE96BA4-54C0-47D0-9C57-3917520BD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05025" y="2400300"/>
            <a:ext cx="147764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改善入口，按五类路径进入不同题库</a:t>
            </a: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，优化前端。并根据研究内容专门化后端</a:t>
            </a: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汇总</a:t>
            </a:r>
          </a:p>
        </p:txBody>
      </p:sp>
      <p:sp>
        <p:nvSpPr>
          <p:cNvPr id="14" name="右箭头 13">
            <a:extLst xmlns:a="http://schemas.openxmlformats.org/drawingml/2006/main">
              <a:ext uri="{FF2B5EF4-FFF2-40B4-BE49-F238E27FC236}">
                <a16:creationId xmlns:a16="http://schemas.microsoft.com/office/drawing/2014/main" id="{9260CD7B-8F9B-442E-A60A-E00E32C43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286000"/>
            <a:ext cx="1143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9006A667-159E-4AE2-8274-661A7DD87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1885950"/>
            <a:ext cx="1352550" cy="1297940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1504CF38-B2A2-44E0-B6F0-74275C002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05740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宽口径入口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80A4733C-5D88-4242-A52D-4D419206E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400300"/>
            <a:ext cx="1085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允许填写真实使用工具和平台</a:t>
            </a: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，不限定于已给的</a:t>
            </a: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情景</a:t>
            </a:r>
          </a:p>
        </p:txBody>
      </p:sp>
      <p:sp>
        <p:nvSpPr>
          <p:cNvPr id="18" name="右箭头 17">
            <a:extLst xmlns:a="http://schemas.openxmlformats.org/drawingml/2006/main">
              <a:ext uri="{FF2B5EF4-FFF2-40B4-BE49-F238E27FC236}">
                <a16:creationId xmlns:a16="http://schemas.microsoft.com/office/drawing/2014/main" id="{6184D599-22D4-47E0-8F64-95254678D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8725" y="2286000"/>
            <a:ext cx="11430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A07F3F7E-5395-4ABE-B5FF-AE16FC318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1885950"/>
            <a:ext cx="1352550" cy="1302385"/>
          </a:xfrm>
          <a:prstGeom xmlns:a="http://schemas.openxmlformats.org/drawingml/2006/main" prst="roundRect">
            <a:avLst>
              <a:gd name="adj" fmla="val 471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129CB9C2-5025-4F9D-B2F1-358D005D8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05740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后台筛选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CAD93968-429E-4C50-8D7A-8712072C7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400300"/>
            <a:ext cx="1085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再按经历保留核心样本和补充观察</a:t>
            </a:r>
          </a:p>
        </p:txBody>
      </p:sp>
      <p:pic>
        <p:nvPicPr>
          <p:cNvPr id="59" name="图片 5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19fb2d9fb44a6e"/>
          <a:srcRect xmlns:a="http://schemas.openxmlformats.org/drawingml/2006/main" l="0" t="12391" r="0" b="123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16395" y="1251585"/>
            <a:ext cx="5186045" cy="2787650"/>
          </a:xfrm>
          <a:prstGeom xmlns:a="http://schemas.openxmlformats.org/drawingml/2006/main" prst="rect">
            <a:avLst/>
          </a:prstGeom>
        </p:spPr>
      </p:pic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DF4ADC4F-7847-4907-8212-BEF9A8B93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6135" y="415290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开放回答后台让具体任务过程可检索、核对和回到原始答卷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0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且较为直观地筛选出</a:t>
            </a:r>
            <a:r>
              <a:rPr sz="10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访谈样本</a:t>
            </a:r>
          </a:p>
        </p:txBody>
      </p:sp>
      <p:sp>
        <p:nvSpPr>
          <p:cNvPr id="25" name="直接连接符 24">
            <a:extLst xmlns:a="http://schemas.openxmlformats.org/drawingml/2006/main">
              <a:ext uri="{FF2B5EF4-FFF2-40B4-BE49-F238E27FC236}">
                <a16:creationId xmlns:a16="http://schemas.microsoft.com/office/drawing/2014/main" id="{E82763A0-E910-4C74-9328-5D56AF95C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34796BD6-A884-467B-8E25-ED70FE2BE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43400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报告结构为什么改变</a:t>
            </a: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5DAD9BF8-4FED-4026-BC1D-DC6863B0C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31432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B45177F5-8844-4F51-A6B3-F4E4D9D6E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972050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第一版：按研究方法分别编排</a:t>
            </a: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02ADA911-49C8-48E8-862D-660A21928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9590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定量、定性、桌面研究各讲一遍，结论重复且分散</a:t>
            </a:r>
          </a:p>
        </p:txBody>
      </p:sp>
      <p:sp>
        <p:nvSpPr>
          <p:cNvPr id="30" name="右箭头 29">
            <a:extLst xmlns:a="http://schemas.openxmlformats.org/drawingml/2006/main">
              <a:ext uri="{FF2B5EF4-FFF2-40B4-BE49-F238E27FC236}">
                <a16:creationId xmlns:a16="http://schemas.microsoft.com/office/drawing/2014/main" id="{3E1DA399-BD62-4D7E-9E84-EA0759028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5124450"/>
            <a:ext cx="6667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DA098C3C-3793-405D-8693-768EDA800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686300"/>
            <a:ext cx="6781800" cy="1085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7FC12512-57B1-47A0-B89C-4D116A0D4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4838700"/>
            <a:ext cx="6362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最终版：按三类研究对象建立论证链</a:t>
            </a:r>
          </a:p>
        </p:txBody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E257E365-6783-4B68-98C5-61E3DA525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5219700"/>
            <a:ext cx="6362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定量描述现象  →  开放回答和访谈解释部分过程  →  形成对象结论</a:t>
            </a:r>
          </a:p>
        </p:txBody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A782194D-083B-44F1-A782-946E98028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5505450"/>
            <a:ext cx="6362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9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桌面研究只提供背景和初始假设；补充观察保持原有边界。</a:t>
            </a: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63AB6AFF-415B-4248-816D-43BB20358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研究分工服务于问题，报告结构不能照搬研究分工</a:t>
            </a:r>
          </a:p>
        </p:txBody>
      </p:sp>
    </p:spTree>
    <p:extLst>
      <p:ext uri="{BB962C8B-B14F-4D97-AF65-F5344CB8AC3E}">
        <p14:creationId xmlns:p14="http://schemas.microsoft.com/office/powerpoint/2010/main" val="171985828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A6920D42-53B0-4CC2-B543-735907E80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42F13F41-84B8-4256-BE1C-5A532F1D8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反思与收获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F1754D6-35EB-4976-9546-BC9D9110A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4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这次项目真正训练的是让研究对象、证据、结论和执行机制持续对齐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9626BD3A-5486-4D41-8487-948323C50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D7BDACF4-3D39-4C90-9A3F-EAC0D5C3F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8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2045FF89-0E75-4EAA-9300-DD82005B7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4668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仍然存在的不足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2DC249BE-069E-4E52-8A1C-8472B2623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764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01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1B0D2788-2EC4-406F-958E-5D866EED9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0025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招募偏向开发者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3BAC0011-5E6C-4249-A3FC-59AD8794A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00025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0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平台和消费端核心经历材料仍然有限</a:t>
            </a:r>
          </a:p>
        </p:txBody>
      </p:sp>
      <p:sp>
        <p:nvSpPr>
          <p:cNvPr id="10" name="直接连接符 9">
            <a:extLst xmlns:a="http://schemas.openxmlformats.org/drawingml/2006/main">
              <a:ext uri="{FF2B5EF4-FFF2-40B4-BE49-F238E27FC236}">
                <a16:creationId xmlns:a16="http://schemas.microsoft.com/office/drawing/2014/main" id="{C2618072-B577-4F29-8F18-13EC1FDBD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860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3FA49616-DF77-4CBC-99BD-84F892D38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670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02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A4F63C2E-6052-438C-A768-16DC99611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99085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平台材料不对称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7BB1863-E702-43D1-A845-D4C7251FE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99085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0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只能观察多平台共同过程，不能形成产品专属判断</a:t>
            </a:r>
          </a:p>
        </p:txBody>
      </p:sp>
      <p:sp>
        <p:nvSpPr>
          <p:cNvPr id="14" name="直接连接符 13">
            <a:extLst xmlns:a="http://schemas.openxmlformats.org/drawingml/2006/main">
              <a:ext uri="{FF2B5EF4-FFF2-40B4-BE49-F238E27FC236}">
                <a16:creationId xmlns:a16="http://schemas.microsoft.com/office/drawing/2014/main" id="{D59C6FE6-583C-414C-B850-F8F0B2E21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766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6DED956D-F27C-42EB-AA93-375BBA0C4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576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03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BC65A570-D205-456C-8B4E-6A6FEE8F8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98145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动态分工不足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2392B6A1-4B95-4DF7-BB4C-C34102063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398145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0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研究对象变化后没有同步重分工和设置阶段验收</a:t>
            </a:r>
          </a:p>
        </p:txBody>
      </p:sp>
      <p:sp>
        <p:nvSpPr>
          <p:cNvPr id="18" name="直接连接符 17">
            <a:extLst xmlns:a="http://schemas.openxmlformats.org/drawingml/2006/main">
              <a:ext uri="{FF2B5EF4-FFF2-40B4-BE49-F238E27FC236}">
                <a16:creationId xmlns:a16="http://schemas.microsoft.com/office/drawing/2014/main" id="{8AC229C6-4B61-40F9-8E17-2D957529F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672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9" name="直接连接符 18">
            <a:extLst xmlns:a="http://schemas.openxmlformats.org/drawingml/2006/main">
              <a:ext uri="{FF2B5EF4-FFF2-40B4-BE49-F238E27FC236}">
                <a16:creationId xmlns:a16="http://schemas.microsoft.com/office/drawing/2014/main" id="{F29439AE-7EC3-47FD-879B-95DABE0A5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466850"/>
            <a:ext cx="0" cy="4095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0890065-3D80-44BD-8D0E-4DEF2978D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146685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我获得的具体认识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9B795A4E-22B2-43DA-B54D-4F3C2200A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000250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研究对象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02ABA4BB-29B5-48C7-98BC-BF71713AA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000250"/>
            <a:ext cx="3257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必须同时限定对象、问题和结论边界</a:t>
            </a:r>
          </a:p>
        </p:txBody>
      </p:sp>
      <p:sp>
        <p:nvSpPr>
          <p:cNvPr id="23" name="直接连接符 22">
            <a:extLst xmlns:a="http://schemas.openxmlformats.org/drawingml/2006/main">
              <a:ext uri="{FF2B5EF4-FFF2-40B4-BE49-F238E27FC236}">
                <a16:creationId xmlns:a16="http://schemas.microsoft.com/office/drawing/2014/main" id="{D9CDB9DF-B150-4714-85B0-BD6692D74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552700"/>
            <a:ext cx="464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EE315AA0-687C-4D6F-B9E9-0D8B9879D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800350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证据分工</a:t>
            </a: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3B1DF068-83AC-4C34-BF41-7DB2CF8AD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00350"/>
            <a:ext cx="3257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定量描述现象，开放回答和访谈解释过程</a:t>
            </a:r>
          </a:p>
        </p:txBody>
      </p:sp>
      <p:sp>
        <p:nvSpPr>
          <p:cNvPr id="26" name="直接连接符 25">
            <a:extLst xmlns:a="http://schemas.openxmlformats.org/drawingml/2006/main">
              <a:ext uri="{FF2B5EF4-FFF2-40B4-BE49-F238E27FC236}">
                <a16:creationId xmlns:a16="http://schemas.microsoft.com/office/drawing/2014/main" id="{CABC6F55-DBA1-4F4B-97A2-C2774FB32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352800"/>
            <a:ext cx="464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55288411-0836-4E29-9F94-9DD7A33FA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600450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报告组织</a:t>
            </a: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494A510A-D016-41D5-95D8-BCB061E56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600450"/>
            <a:ext cx="3257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研究方法服务于对象，不能反过来决定报告结构</a:t>
            </a:r>
          </a:p>
        </p:txBody>
      </p:sp>
      <p:sp>
        <p:nvSpPr>
          <p:cNvPr id="29" name="直接连接符 28">
            <a:extLst xmlns:a="http://schemas.openxmlformats.org/drawingml/2006/main">
              <a:ext uri="{FF2B5EF4-FFF2-40B4-BE49-F238E27FC236}">
                <a16:creationId xmlns:a16="http://schemas.microsoft.com/office/drawing/2014/main" id="{BA34377D-B580-4B48-A16A-4728C456C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152900"/>
            <a:ext cx="464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AB0A48B4-9E1D-4837-B3D9-8E5E7C1E6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400550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项目管理</a:t>
            </a: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C75C8C75-E2AA-4E76-A9B1-28A9FBAF9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400550"/>
            <a:ext cx="3257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研究设计变化后，分工和验收机制也要同步变化</a:t>
            </a:r>
          </a:p>
        </p:txBody>
      </p:sp>
      <p:sp>
        <p:nvSpPr>
          <p:cNvPr id="32" name="直接连接符 31">
            <a:extLst xmlns:a="http://schemas.openxmlformats.org/drawingml/2006/main">
              <a:ext uri="{FF2B5EF4-FFF2-40B4-BE49-F238E27FC236}">
                <a16:creationId xmlns:a16="http://schemas.microsoft.com/office/drawing/2014/main" id="{11139B02-CA79-459F-8898-097756C36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953000"/>
            <a:ext cx="464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4FDD2EDD-8AF8-44D9-B89E-0DB1F7EC2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334000"/>
            <a:ext cx="46482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D8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7163ED07-FBB8-4B20-8C31-03827B9F2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5467350"/>
            <a:ext cx="4191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27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最终完成的不是一份一次成型的报告，而是一次连续发现问题、修正设计并控制结论边界的用户研究实践。</a:t>
            </a: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2A681D62-928E-45DD-9743-490C2E107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报告回答研究问题，项目历程说明我们如何走到这些判断</a:t>
            </a:r>
          </a:p>
        </p:txBody>
      </p:sp>
    </p:spTree>
    <p:extLst>
      <p:ext uri="{BB962C8B-B14F-4D97-AF65-F5344CB8AC3E}">
        <p14:creationId xmlns:p14="http://schemas.microsoft.com/office/powerpoint/2010/main" val="191740834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slide-2-title-accent">
            <a:extLst xmlns:a="http://schemas.openxmlformats.org/drawingml/2006/main">
              <a:ext uri="{FF2B5EF4-FFF2-40B4-BE49-F238E27FC236}">
                <a16:creationId xmlns:a16="http://schemas.microsoft.com/office/drawing/2014/main" id="{CCBBB7C4-1EC3-48F9-85D8-2694E31A0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09575"/>
            <a:ext cx="762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6BCE"/>
          </a:solidFill>
          <a:ln xmlns:a="http://schemas.openxmlformats.org/drawingml/2006/main" w="0">
            <a:solidFill>
              <a:srgbClr val="246BCE"/>
            </a:solidFill>
            <a:prstDash val="solid"/>
          </a:ln>
        </p:spPr>
      </p:sp>
      <p:sp>
        <p:nvSpPr>
          <p:cNvPr id="2" name="slide-2-title">
            <a:extLst xmlns:a="http://schemas.openxmlformats.org/drawingml/2006/main">
              <a:ext uri="{FF2B5EF4-FFF2-40B4-BE49-F238E27FC236}">
                <a16:creationId xmlns:a16="http://schemas.microsoft.com/office/drawing/2014/main" id="{88770906-210B-414A-9994-B658E29E3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3850"/>
            <a:ext cx="11125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75" b="1">
                <a:solidFill>
                  <a:srgbClr val="111827"/>
                </a:solidFill>
              </a:defRPr>
            </a:pPr>
            <a:r>
              <a:rPr sz="27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三个核心概念</a:t>
            </a:r>
            <a:r>
              <a:rPr sz="27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与</a:t>
            </a:r>
            <a:r>
              <a:rPr sz="27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研究对象、问题和结论边界</a:t>
            </a:r>
          </a:p>
        </p:txBody>
      </p:sp>
      <p:sp>
        <p:nvSpPr>
          <p:cNvPr id="3" name="slide-2-title-rule">
            <a:extLst xmlns:a="http://schemas.openxmlformats.org/drawingml/2006/main">
              <a:ext uri="{FF2B5EF4-FFF2-40B4-BE49-F238E27FC236}">
                <a16:creationId xmlns:a16="http://schemas.microsoft.com/office/drawing/2014/main" id="{12A4C963-39BF-4D3A-BC9F-BA45F2CDE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990600"/>
            <a:ext cx="11353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8"/>
          </a:solidFill>
          <a:ln xmlns:a="http://schemas.openxmlformats.org/drawingml/2006/main" w="0">
            <a:solidFill>
              <a:srgbClr val="D8DEE8"/>
            </a:solidFill>
            <a:prstDash val="solid"/>
          </a:ln>
        </p:spPr>
      </p:sp>
      <p:sp>
        <p:nvSpPr>
          <p:cNvPr id="4" name="concept-1-number">
            <a:extLst xmlns:a="http://schemas.openxmlformats.org/drawingml/2006/main">
              <a:ext uri="{FF2B5EF4-FFF2-40B4-BE49-F238E27FC236}">
                <a16:creationId xmlns:a16="http://schemas.microsoft.com/office/drawing/2014/main" id="{A2B0B70F-ED52-4456-91B1-A4F563E8F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2573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46BCE"/>
                </a:solidFill>
              </a:defRPr>
            </a:pPr>
            <a:r>
              <a:rPr sz="1350" b="1">
                <a:solidFill>
                  <a:srgbClr val="246BCE"/>
                </a:solidFill>
              </a:rPr>
              <a:t>01</a:t>
            </a:r>
          </a:p>
        </p:txBody>
      </p:sp>
      <p:sp>
        <p:nvSpPr>
          <p:cNvPr id="5" name="concept-1-title">
            <a:extLst xmlns:a="http://schemas.openxmlformats.org/drawingml/2006/main">
              <a:ext uri="{FF2B5EF4-FFF2-40B4-BE49-F238E27FC236}">
                <a16:creationId xmlns:a16="http://schemas.microsoft.com/office/drawing/2014/main" id="{D4520BCF-0547-423A-94F8-84A73BCAF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181100"/>
            <a:ext cx="2971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11827"/>
                </a:solidFill>
              </a:defRPr>
            </a:pPr>
            <a:r>
              <a:rPr sz="19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专业AI工具</a:t>
            </a:r>
          </a:p>
        </p:txBody>
      </p:sp>
      <p:sp>
        <p:nvSpPr>
          <p:cNvPr id="6" name="concept-1-accent-rule">
            <a:extLst xmlns:a="http://schemas.openxmlformats.org/drawingml/2006/main">
              <a:ext uri="{FF2B5EF4-FFF2-40B4-BE49-F238E27FC236}">
                <a16:creationId xmlns:a16="http://schemas.microsoft.com/office/drawing/2014/main" id="{728EE143-1F12-4E17-8A53-F3CCAC526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57350"/>
            <a:ext cx="3429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6BCE"/>
          </a:solidFill>
          <a:ln xmlns:a="http://schemas.openxmlformats.org/drawingml/2006/main" w="0">
            <a:solidFill>
              <a:srgbClr val="246BCE"/>
            </a:solidFill>
            <a:prstDash val="solid"/>
          </a:ln>
        </p:spPr>
      </p:sp>
      <p:sp>
        <p:nvSpPr>
          <p:cNvPr id="7" name="concept-1-definition">
            <a:extLst xmlns:a="http://schemas.openxmlformats.org/drawingml/2006/main">
              <a:ext uri="{FF2B5EF4-FFF2-40B4-BE49-F238E27FC236}">
                <a16:creationId xmlns:a16="http://schemas.microsoft.com/office/drawing/2014/main" id="{8C67E2A6-54EF-4F10-BE74-0F10CBD24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66900"/>
            <a:ext cx="34290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4B5563"/>
                </a:solidFill>
              </a:defRPr>
            </a:pPr>
            <a:r>
              <a:rPr sz="1275" b="0">
                <a:solidFill>
                  <a:srgbClr val="4B5563"/>
                </a:solidFill>
                <a:latin typeface="微软雅黑"/>
                <a:ea typeface="微软雅黑"/>
                <a:cs typeface="微软雅黑"/>
              </a:rPr>
              <a:t>进入已有专业工作流程、协助完成某一类具体任务的AI工具。本报告只深入考察其中的程序开发。</a:t>
            </a:r>
          </a:p>
        </p:txBody>
      </p:sp>
      <p:sp>
        <p:nvSpPr>
          <p:cNvPr id="8" name="concept-1-scope-bg">
            <a:extLst xmlns:a="http://schemas.openxmlformats.org/drawingml/2006/main">
              <a:ext uri="{FF2B5EF4-FFF2-40B4-BE49-F238E27FC236}">
                <a16:creationId xmlns:a16="http://schemas.microsoft.com/office/drawing/2014/main" id="{C4E32459-0005-4F5B-9F8F-134C61016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486150"/>
            <a:ext cx="34290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D"/>
          </a:solidFill>
          <a:ln xmlns:a="http://schemas.openxmlformats.org/drawingml/2006/main" w="0">
            <a:solidFill>
              <a:srgbClr val="EAF2FD"/>
            </a:solidFill>
            <a:prstDash val="solid"/>
          </a:ln>
        </p:spPr>
      </p:sp>
      <p:sp>
        <p:nvSpPr>
          <p:cNvPr id="9" name="concept-1-scope-label">
            <a:extLst xmlns:a="http://schemas.openxmlformats.org/drawingml/2006/main">
              <a:ext uri="{FF2B5EF4-FFF2-40B4-BE49-F238E27FC236}">
                <a16:creationId xmlns:a16="http://schemas.microsoft.com/office/drawing/2014/main" id="{8276D519-B35A-49D9-A7BB-9CB724FB7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76650"/>
            <a:ext cx="3086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46BCE"/>
                </a:solidFill>
              </a:defRPr>
            </a:pPr>
            <a:r>
              <a:rPr sz="1350" b="1">
                <a:solidFill>
                  <a:srgbClr val="246BCE"/>
                </a:solidFill>
                <a:latin typeface="微软雅黑"/>
                <a:ea typeface="微软雅黑"/>
                <a:cs typeface="微软雅黑"/>
              </a:rPr>
              <a:t>本研究如何收束</a:t>
            </a:r>
          </a:p>
        </p:txBody>
      </p:sp>
      <p:sp>
        <p:nvSpPr>
          <p:cNvPr id="10" name="concept-1-scope-title">
            <a:extLst xmlns:a="http://schemas.openxmlformats.org/drawingml/2006/main">
              <a:ext uri="{FF2B5EF4-FFF2-40B4-BE49-F238E27FC236}">
                <a16:creationId xmlns:a16="http://schemas.microsoft.com/office/drawing/2014/main" id="{1AE63636-75C5-4EB3-A054-5CAD3A25C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30861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Codex程序开发路径</a:t>
            </a:r>
          </a:p>
        </p:txBody>
      </p:sp>
      <p:sp>
        <p:nvSpPr>
          <p:cNvPr id="11" name="concept-1-scope-body">
            <a:extLst xmlns:a="http://schemas.openxmlformats.org/drawingml/2006/main">
              <a:ext uri="{FF2B5EF4-FFF2-40B4-BE49-F238E27FC236}">
                <a16:creationId xmlns:a16="http://schemas.microsoft.com/office/drawing/2014/main" id="{9120C43D-C497-48B5-B853-2CCF62D32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91050"/>
            <a:ext cx="3086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4B5563"/>
                </a:solidFill>
              </a:defRPr>
            </a:pPr>
            <a:r>
              <a:rPr sz="1200" b="0">
                <a:solidFill>
                  <a:srgbClr val="4B5563"/>
                </a:solidFill>
                <a:latin typeface="微软雅黑"/>
                <a:ea typeface="微软雅黑"/>
                <a:cs typeface="微软雅黑"/>
              </a:rPr>
              <a:t>以Codex主要使用者为核心样本。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4B5563"/>
                </a:solidFill>
              </a:defRPr>
            </a:pPr>
            <a:r>
              <a:rPr sz="1200" b="0">
                <a:solidFill>
                  <a:srgbClr val="4B5563"/>
                </a:solidFill>
                <a:latin typeface="微软雅黑"/>
                <a:ea typeface="微软雅黑"/>
                <a:cs typeface="微软雅黑"/>
              </a:rPr>
              <a:t>Codex能够进入已有项目环境，读取和修改项目文件，并配合命令执行、测试与人工检查，适合观察AI如何嵌入程序开发工作流。</a:t>
            </a:r>
          </a:p>
        </p:txBody>
      </p:sp>
      <p:sp>
        <p:nvSpPr>
          <p:cNvPr id="12" name="slide-2-separator-1">
            <a:extLst xmlns:a="http://schemas.openxmlformats.org/drawingml/2006/main">
              <a:ext uri="{FF2B5EF4-FFF2-40B4-BE49-F238E27FC236}">
                <a16:creationId xmlns:a16="http://schemas.microsoft.com/office/drawing/2014/main" id="{430D691B-5C12-4D07-BE5E-3FB016D0D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1200150"/>
            <a:ext cx="952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8"/>
          </a:solidFill>
          <a:ln xmlns:a="http://schemas.openxmlformats.org/drawingml/2006/main" w="0">
            <a:solidFill>
              <a:srgbClr val="D8DEE8"/>
            </a:solidFill>
            <a:prstDash val="solid"/>
          </a:ln>
        </p:spPr>
      </p:sp>
      <p:sp>
        <p:nvSpPr>
          <p:cNvPr id="13" name="concept-2-number">
            <a:extLst xmlns:a="http://schemas.openxmlformats.org/drawingml/2006/main">
              <a:ext uri="{FF2B5EF4-FFF2-40B4-BE49-F238E27FC236}">
                <a16:creationId xmlns:a16="http://schemas.microsoft.com/office/drawing/2014/main" id="{A3421A91-1EC5-4903-95E4-B2658F792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2573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856A"/>
                </a:solidFill>
              </a:defRPr>
            </a:pPr>
            <a:r>
              <a:rPr sz="1350" b="1">
                <a:solidFill>
                  <a:srgbClr val="16856A"/>
                </a:solidFill>
              </a:rPr>
              <a:t>02</a:t>
            </a:r>
          </a:p>
        </p:txBody>
      </p:sp>
      <p:sp>
        <p:nvSpPr>
          <p:cNvPr id="14" name="concept-2-title">
            <a:extLst xmlns:a="http://schemas.openxmlformats.org/drawingml/2006/main">
              <a:ext uri="{FF2B5EF4-FFF2-40B4-BE49-F238E27FC236}">
                <a16:creationId xmlns:a16="http://schemas.microsoft.com/office/drawing/2014/main" id="{43F5201A-1FF5-46DF-8B14-AC78369F1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1181100"/>
            <a:ext cx="2971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11827"/>
                </a:solidFill>
              </a:defRPr>
            </a:pPr>
            <a:r>
              <a:rPr sz="19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一站式AI游戏创作平台</a:t>
            </a:r>
          </a:p>
        </p:txBody>
      </p:sp>
      <p:sp>
        <p:nvSpPr>
          <p:cNvPr id="15" name="concept-2-accent-rule">
            <a:extLst xmlns:a="http://schemas.openxmlformats.org/drawingml/2006/main">
              <a:ext uri="{FF2B5EF4-FFF2-40B4-BE49-F238E27FC236}">
                <a16:creationId xmlns:a16="http://schemas.microsoft.com/office/drawing/2014/main" id="{19A30194-668A-45A1-957A-13E286CE2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657350"/>
            <a:ext cx="3429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56A"/>
          </a:solidFill>
          <a:ln xmlns:a="http://schemas.openxmlformats.org/drawingml/2006/main" w="0">
            <a:solidFill>
              <a:srgbClr val="16856A"/>
            </a:solidFill>
            <a:prstDash val="solid"/>
          </a:ln>
        </p:spPr>
      </p:sp>
      <p:sp>
        <p:nvSpPr>
          <p:cNvPr id="16" name="concept-2-definition">
            <a:extLst xmlns:a="http://schemas.openxmlformats.org/drawingml/2006/main">
              <a:ext uri="{FF2B5EF4-FFF2-40B4-BE49-F238E27FC236}">
                <a16:creationId xmlns:a16="http://schemas.microsoft.com/office/drawing/2014/main" id="{64247DCC-726E-4653-940E-D3DB36968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866900"/>
            <a:ext cx="34290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4B5563"/>
                </a:solidFill>
              </a:defRPr>
            </a:pPr>
            <a:r>
              <a:rPr sz="1275" b="0">
                <a:solidFill>
                  <a:srgbClr val="4B5563"/>
                </a:solidFill>
                <a:latin typeface="微软雅黑"/>
                <a:ea typeface="微软雅黑"/>
                <a:cs typeface="微软雅黑"/>
              </a:rPr>
              <a:t>用户主要通过自然语言提出创意，并在同一平台中继续生成、修改、测试和发布作品的产品。</a:t>
            </a:r>
          </a:p>
        </p:txBody>
      </p:sp>
      <p:sp>
        <p:nvSpPr>
          <p:cNvPr id="17" name="concept-2-scope-bg">
            <a:extLst xmlns:a="http://schemas.openxmlformats.org/drawingml/2006/main">
              <a:ext uri="{FF2B5EF4-FFF2-40B4-BE49-F238E27FC236}">
                <a16:creationId xmlns:a16="http://schemas.microsoft.com/office/drawing/2014/main" id="{0CCA956E-016B-4EA0-9D40-06712FBF9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486150"/>
            <a:ext cx="34290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5F1"/>
          </a:solidFill>
          <a:ln xmlns:a="http://schemas.openxmlformats.org/drawingml/2006/main" w="0">
            <a:solidFill>
              <a:srgbClr val="E8F5F1"/>
            </a:solidFill>
            <a:prstDash val="solid"/>
          </a:ln>
        </p:spPr>
      </p:sp>
      <p:sp>
        <p:nvSpPr>
          <p:cNvPr id="18" name="concept-2-scope-label">
            <a:extLst xmlns:a="http://schemas.openxmlformats.org/drawingml/2006/main">
              <a:ext uri="{FF2B5EF4-FFF2-40B4-BE49-F238E27FC236}">
                <a16:creationId xmlns:a16="http://schemas.microsoft.com/office/drawing/2014/main" id="{AEC2A24D-AF3E-479A-8E49-9145EEECF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676650"/>
            <a:ext cx="3086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856A"/>
                </a:solidFill>
              </a:defRPr>
            </a:pPr>
            <a:r>
              <a:rPr sz="1350" b="1">
                <a:solidFill>
                  <a:srgbClr val="16856A"/>
                </a:solidFill>
              </a:rPr>
              <a:t>本研究如何收束</a:t>
            </a:r>
          </a:p>
        </p:txBody>
      </p:sp>
      <p:sp>
        <p:nvSpPr>
          <p:cNvPr id="19" name="concept-2-scope-title">
            <a:extLst xmlns:a="http://schemas.openxmlformats.org/drawingml/2006/main">
              <a:ext uri="{FF2B5EF4-FFF2-40B4-BE49-F238E27FC236}">
                <a16:creationId xmlns:a16="http://schemas.microsoft.com/office/drawing/2014/main" id="{B777F033-37ED-4A59-BD86-E5D942118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057650"/>
            <a:ext cx="30861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TapTap制造作为案例锚点</a:t>
            </a:r>
          </a:p>
        </p:txBody>
      </p:sp>
      <p:sp>
        <p:nvSpPr>
          <p:cNvPr id="20" name="concept-2-scope-body">
            <a:extLst xmlns:a="http://schemas.openxmlformats.org/drawingml/2006/main">
              <a:ext uri="{FF2B5EF4-FFF2-40B4-BE49-F238E27FC236}">
                <a16:creationId xmlns:a16="http://schemas.microsoft.com/office/drawing/2014/main" id="{AA4219C7-B5B3-455E-A591-573C78CD0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591050"/>
            <a:ext cx="3086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4B5563"/>
                </a:solidFill>
              </a:defRPr>
            </a:pPr>
            <a:r>
              <a:rPr sz="1200" b="0">
                <a:solidFill>
                  <a:srgbClr val="4B5563"/>
                </a:solidFill>
                <a:latin typeface="微软雅黑"/>
                <a:ea typeface="微软雅黑"/>
                <a:cs typeface="微软雅黑"/>
              </a:rPr>
              <a:t>同时纳入其他平台创作记录观察共同过程。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4B5563"/>
                </a:solidFill>
              </a:defRPr>
            </a:pPr>
            <a:r>
              <a:rPr sz="1200" b="0">
                <a:solidFill>
                  <a:srgbClr val="4B5563"/>
                </a:solidFill>
                <a:latin typeface="微软雅黑"/>
                <a:ea typeface="微软雅黑"/>
                <a:cs typeface="微软雅黑"/>
              </a:rPr>
              <a:t>该路径适合观察创意怎样由自然语言输入进入生成、修改和玩法测试。</a:t>
            </a:r>
          </a:p>
        </p:txBody>
      </p:sp>
      <p:sp>
        <p:nvSpPr>
          <p:cNvPr id="21" name="slide-2-separator-2">
            <a:extLst xmlns:a="http://schemas.openxmlformats.org/drawingml/2006/main">
              <a:ext uri="{FF2B5EF4-FFF2-40B4-BE49-F238E27FC236}">
                <a16:creationId xmlns:a16="http://schemas.microsoft.com/office/drawing/2014/main" id="{4C849E30-D6D4-4E52-B906-CC06F93BD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200150"/>
            <a:ext cx="9525" cy="424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8"/>
          </a:solidFill>
          <a:ln xmlns:a="http://schemas.openxmlformats.org/drawingml/2006/main" w="0">
            <a:solidFill>
              <a:srgbClr val="D8DEE8"/>
            </a:solidFill>
            <a:prstDash val="solid"/>
          </a:ln>
        </p:spPr>
      </p:sp>
      <p:sp>
        <p:nvSpPr>
          <p:cNvPr id="22" name="concept-3-number">
            <a:extLst xmlns:a="http://schemas.openxmlformats.org/drawingml/2006/main">
              <a:ext uri="{FF2B5EF4-FFF2-40B4-BE49-F238E27FC236}">
                <a16:creationId xmlns:a16="http://schemas.microsoft.com/office/drawing/2014/main" id="{E52D4B84-FF9B-4FA0-942F-CDC28D096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2573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D96B27"/>
                </a:solidFill>
              </a:defRPr>
            </a:pPr>
            <a:r>
              <a:rPr sz="1350" b="1">
                <a:solidFill>
                  <a:srgbClr val="D96B27"/>
                </a:solidFill>
              </a:rPr>
              <a:t>03</a:t>
            </a:r>
          </a:p>
        </p:txBody>
      </p:sp>
      <p:sp>
        <p:nvSpPr>
          <p:cNvPr id="23" name="concept-3-title">
            <a:extLst xmlns:a="http://schemas.openxmlformats.org/drawingml/2006/main">
              <a:ext uri="{FF2B5EF4-FFF2-40B4-BE49-F238E27FC236}">
                <a16:creationId xmlns:a16="http://schemas.microsoft.com/office/drawing/2014/main" id="{3D6D5ECC-9775-4E82-A9D9-9A219ABB3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181100"/>
            <a:ext cx="2971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11827"/>
                </a:solidFill>
              </a:defRPr>
            </a:pPr>
            <a:r>
              <a:rPr sz="19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AI参与作品与玩家感知</a:t>
            </a:r>
          </a:p>
        </p:txBody>
      </p:sp>
      <p:sp>
        <p:nvSpPr>
          <p:cNvPr id="24" name="concept-3-accent-rule">
            <a:extLst xmlns:a="http://schemas.openxmlformats.org/drawingml/2006/main">
              <a:ext uri="{FF2B5EF4-FFF2-40B4-BE49-F238E27FC236}">
                <a16:creationId xmlns:a16="http://schemas.microsoft.com/office/drawing/2014/main" id="{86DA667A-179C-4B0D-ACEF-FA0BB88F7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657350"/>
            <a:ext cx="3429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6B27"/>
          </a:solidFill>
          <a:ln xmlns:a="http://schemas.openxmlformats.org/drawingml/2006/main" w="0">
            <a:solidFill>
              <a:srgbClr val="D96B27"/>
            </a:solidFill>
            <a:prstDash val="solid"/>
          </a:ln>
        </p:spPr>
      </p:sp>
      <p:sp>
        <p:nvSpPr>
          <p:cNvPr id="25" name="concept-3-definition">
            <a:extLst xmlns:a="http://schemas.openxmlformats.org/drawingml/2006/main">
              <a:ext uri="{FF2B5EF4-FFF2-40B4-BE49-F238E27FC236}">
                <a16:creationId xmlns:a16="http://schemas.microsoft.com/office/drawing/2014/main" id="{DB55AF7D-1D64-4960-B919-EFAEFC741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866900"/>
            <a:ext cx="34290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4B5563"/>
                </a:solidFill>
              </a:defRPr>
            </a:pPr>
            <a:r>
              <a:rPr sz="1275" b="0">
                <a:solidFill>
                  <a:srgbClr val="4B5563"/>
                </a:solidFill>
                <a:latin typeface="微软雅黑"/>
                <a:ea typeface="微软雅黑"/>
                <a:cs typeface="微软雅黑"/>
              </a:rPr>
              <a:t>AI在开发或内容生成中参与过的游戏作品。消费端关注玩家是否注意到这种参与、依据什么作出判断，以及判断怎样影响评价；这里记录的是玩家的主观感受，不把它当作准确识别结果。</a:t>
            </a:r>
          </a:p>
        </p:txBody>
      </p:sp>
      <p:sp>
        <p:nvSpPr>
          <p:cNvPr id="26" name="concept-3-scope-bg">
            <a:extLst xmlns:a="http://schemas.openxmlformats.org/drawingml/2006/main">
              <a:ext uri="{FF2B5EF4-FFF2-40B4-BE49-F238E27FC236}">
                <a16:creationId xmlns:a16="http://schemas.microsoft.com/office/drawing/2014/main" id="{B10E1461-8149-431F-A14B-02B8F0450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486150"/>
            <a:ext cx="34290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DF0E8"/>
          </a:solidFill>
          <a:ln xmlns:a="http://schemas.openxmlformats.org/drawingml/2006/main" w="0">
            <a:solidFill>
              <a:srgbClr val="FDF0E8"/>
            </a:solidFill>
            <a:prstDash val="solid"/>
          </a:ln>
        </p:spPr>
      </p:sp>
      <p:sp>
        <p:nvSpPr>
          <p:cNvPr id="27" name="concept-3-scope-label">
            <a:extLst xmlns:a="http://schemas.openxmlformats.org/drawingml/2006/main">
              <a:ext uri="{FF2B5EF4-FFF2-40B4-BE49-F238E27FC236}">
                <a16:creationId xmlns:a16="http://schemas.microsoft.com/office/drawing/2014/main" id="{5D3AB599-B235-4CC2-8E86-DCD7C782D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676650"/>
            <a:ext cx="3086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D96B27"/>
                </a:solidFill>
              </a:defRPr>
            </a:pPr>
            <a:r>
              <a:rPr sz="1350" b="1">
                <a:solidFill>
                  <a:srgbClr val="D96B27"/>
                </a:solidFill>
                <a:latin typeface="微软雅黑"/>
                <a:ea typeface="微软雅黑"/>
                <a:cs typeface="微软雅黑"/>
              </a:rPr>
              <a:t>本研究如何收束</a:t>
            </a:r>
          </a:p>
        </p:txBody>
      </p:sp>
      <p:sp>
        <p:nvSpPr>
          <p:cNvPr id="28" name="concept-3-scope-title">
            <a:extLst xmlns:a="http://schemas.openxmlformats.org/drawingml/2006/main">
              <a:ext uri="{FF2B5EF4-FFF2-40B4-BE49-F238E27FC236}">
                <a16:creationId xmlns:a16="http://schemas.microsoft.com/office/drawing/2014/main" id="{FCAB7579-132B-48B1-A2A7-A65048657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057650"/>
            <a:ext cx="30861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相关作品实际体验者</a:t>
            </a:r>
          </a:p>
        </p:txBody>
      </p:sp>
      <p:sp>
        <p:nvSpPr>
          <p:cNvPr id="29" name="concept-3-scope-body">
            <a:extLst xmlns:a="http://schemas.openxmlformats.org/drawingml/2006/main">
              <a:ext uri="{FF2B5EF4-FFF2-40B4-BE49-F238E27FC236}">
                <a16:creationId xmlns:a16="http://schemas.microsoft.com/office/drawing/2014/main" id="{C97415BC-C987-485F-B10D-08C43B4C8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591050"/>
            <a:ext cx="3086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4B5563"/>
                </a:solidFill>
              </a:defRPr>
            </a:pPr>
            <a:r>
              <a:rPr sz="1200" b="0">
                <a:solidFill>
                  <a:srgbClr val="4B5563"/>
                </a:solidFill>
                <a:latin typeface="微软雅黑"/>
                <a:ea typeface="微软雅黑"/>
                <a:cs typeface="微软雅黑"/>
              </a:rPr>
              <a:t>以经过材料复核的实际体验者为核心。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4B5563"/>
                </a:solidFill>
              </a:defRPr>
            </a:pPr>
            <a:r>
              <a:rPr sz="1200" b="0">
                <a:solidFill>
                  <a:srgbClr val="4B5563"/>
                </a:solidFill>
                <a:latin typeface="微软雅黑"/>
                <a:ea typeface="微软雅黑"/>
                <a:cs typeface="微软雅黑"/>
              </a:rPr>
              <a:t>观察玩家怎样理解AI参与、评价作品并形成继续游玩、推荐、关注或反馈等后续选择。</a:t>
            </a:r>
          </a:p>
        </p:txBody>
      </p:sp>
      <p:sp>
        <p:nvSpPr>
          <p:cNvPr id="30" name="slide-2-bottom-rule">
            <a:extLst xmlns:a="http://schemas.openxmlformats.org/drawingml/2006/main">
              <a:ext uri="{FF2B5EF4-FFF2-40B4-BE49-F238E27FC236}">
                <a16:creationId xmlns:a16="http://schemas.microsoft.com/office/drawing/2014/main" id="{A13A8E57-1C8A-4F6C-B952-83B7DD74A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791200"/>
            <a:ext cx="1120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8"/>
          </a:solidFill>
          <a:ln xmlns:a="http://schemas.openxmlformats.org/drawingml/2006/main" w="0">
            <a:solidFill>
              <a:srgbClr val="D8DEE8"/>
            </a:solidFill>
            <a:prstDash val="solid"/>
          </a:ln>
        </p:spPr>
      </p:sp>
      <p:sp>
        <p:nvSpPr>
          <p:cNvPr id="31" name="slide-2-transition">
            <a:extLst xmlns:a="http://schemas.openxmlformats.org/drawingml/2006/main">
              <a:ext uri="{FF2B5EF4-FFF2-40B4-BE49-F238E27FC236}">
                <a16:creationId xmlns:a16="http://schemas.microsoft.com/office/drawing/2014/main" id="{EEEDBBEC-4301-4FDA-96A5-F22C1A564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81700"/>
            <a:ext cx="1120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246BCE"/>
                </a:solidFill>
              </a:defRPr>
            </a:pPr>
            <a:r>
              <a:rPr sz="1500" b="1">
                <a:solidFill>
                  <a:srgbClr val="246BCE"/>
                </a:solidFill>
                <a:latin typeface="微软雅黑"/>
                <a:ea typeface="微软雅黑"/>
                <a:cs typeface="微软雅黑"/>
              </a:rPr>
              <a:t>在上述概念与范围下，本研究进一步提出核心问题。</a:t>
            </a:r>
          </a:p>
        </p:txBody>
      </p:sp>
    </p:spTree>
    <p:extLst>
      <p:ext uri="{BB962C8B-B14F-4D97-AF65-F5344CB8AC3E}">
        <p14:creationId xmlns:p14="http://schemas.microsoft.com/office/powerpoint/2010/main" val="178728171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D83BED71-9D0E-45F2-855E-F4FD0C960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9F46623-8858-42E4-AE4F-CB18C1842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核心问题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A47C0B1-E3B3-4E0B-BEEF-66DE3668F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7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生产端——专业 AI 编程工具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57FD3134-7291-41FD-AAB4-F4A2FACD9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84C2DAEA-9D04-4B7D-9904-AC69490B0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03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3C1CCA9-0C75-449C-AA6A-9B968EED3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57350"/>
            <a:ext cx="16668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5850" b="1">
                <a:solidFill>
                  <a:srgbClr val="EAF2FC"/>
                </a:solidFill>
                <a:latin typeface="微软雅黑"/>
                <a:ea typeface="微软雅黑"/>
                <a:cs typeface="微软雅黑"/>
              </a:defRPr>
            </a:pPr>
            <a:r>
              <a:rPr sz="5850" b="1">
                <a:solidFill>
                  <a:srgbClr val="EAF2FC"/>
                </a:solidFill>
                <a:latin typeface="微软雅黑"/>
                <a:ea typeface="微软雅黑"/>
                <a:cs typeface="微软雅黑"/>
              </a:rPr>
              <a:t>01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FE43EE1E-7F3F-4D67-B547-7859AA603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524000"/>
            <a:ext cx="571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65C1C788-3BBA-468A-BE1B-59ACA68B0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695450"/>
            <a:ext cx="809625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21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以 Codex 为核心代表，大学生使用专业 AI 编程工具的核心诉求是什么？这类工具在不同任务中，主要是提升已有能力的效率，还是补足自身尚不具备或不够熟练的能力？在程序工作流中，人与 AI 如何协作，哪些环节进展顺利，哪些环节容易受阻？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B064D5EF-0505-40FF-8C53-43D238038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核心问题逐字采用最终报告原文</a:t>
            </a:r>
          </a:p>
        </p:txBody>
      </p:sp>
    </p:spTree>
    <p:extLst>
      <p:ext uri="{BB962C8B-B14F-4D97-AF65-F5344CB8AC3E}">
        <p14:creationId xmlns:p14="http://schemas.microsoft.com/office/powerpoint/2010/main" val="133279878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6A0B552-98CD-4401-82C3-0096D3D39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B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5445DF1A-0E3F-44BF-AD18-364259788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核心问题 02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2320ED7C-3047-4010-AF6F-D0464CAB2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7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生产端——一站式 AI 游戏创作平台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2BB954F4-8FBB-4E2F-AFE2-3DBAC393C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9BB25191-DB5D-41DE-8F33-A9D3A7480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04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37BD2C75-ADFE-434D-BB0D-18BC14DA9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57350"/>
            <a:ext cx="16668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5850" b="1">
                <a:solidFill>
                  <a:srgbClr val="E8F5F1"/>
                </a:solidFill>
                <a:latin typeface="微软雅黑"/>
                <a:ea typeface="微软雅黑"/>
                <a:cs typeface="微软雅黑"/>
              </a:defRPr>
            </a:pPr>
            <a:r>
              <a:rPr sz="5850" b="1">
                <a:solidFill>
                  <a:srgbClr val="E8F5F1"/>
                </a:solidFill>
                <a:latin typeface="微软雅黑"/>
                <a:ea typeface="微软雅黑"/>
                <a:cs typeface="微软雅黑"/>
              </a:rPr>
              <a:t>02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601B7203-AD86-4382-861F-BCB3D244D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524000"/>
            <a:ext cx="571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B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9ED36679-4074-443F-9535-C0DD5B4A1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695450"/>
            <a:ext cx="809625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21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以 TapTap 制造为核心代表，大学生使用一站式 AI 游戏创作平台的核心诉求是什么？从想法生成到可玩或发布，用户如何修改、测试并推进作品，哪些环节容易受阻？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1B744F8-2F96-4F46-9DBF-4B42B9C2E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核心问题逐字采用最终报告原文</a:t>
            </a:r>
          </a:p>
        </p:txBody>
      </p:sp>
    </p:spTree>
    <p:extLst>
      <p:ext uri="{BB962C8B-B14F-4D97-AF65-F5344CB8AC3E}">
        <p14:creationId xmlns:p14="http://schemas.microsoft.com/office/powerpoint/2010/main" val="154326809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6C606138-666D-4028-A337-895F07150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4FE7A1E1-BE0C-47D7-A414-E83DE5EA4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核心问题 03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1BD75D7-B4CC-47A4-889D-5CB8CCB5A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7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消费端——作品体验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6B181B68-245A-428A-BD47-4432CA07C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17D7B57D-C7BA-43D3-9A99-F2F9E7928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05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9A2D0429-8946-4B72-BE90-E6D3E510A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57350"/>
            <a:ext cx="16668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5850" b="1">
                <a:solidFill>
                  <a:srgbClr val="FFF2E2"/>
                </a:solidFill>
                <a:latin typeface="微软雅黑"/>
                <a:ea typeface="微软雅黑"/>
                <a:cs typeface="微软雅黑"/>
              </a:defRPr>
            </a:pPr>
            <a:r>
              <a:rPr sz="5850" b="1">
                <a:solidFill>
                  <a:srgbClr val="FFF2E2"/>
                </a:solidFill>
                <a:latin typeface="微软雅黑"/>
                <a:ea typeface="微软雅黑"/>
                <a:cs typeface="微软雅黑"/>
              </a:rPr>
              <a:t>03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7823EC46-BA72-4A1C-9AC8-B2EEE0688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524000"/>
            <a:ext cx="571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1E9EEE0D-9D41-46EC-B3F1-41D07254C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695450"/>
            <a:ext cx="809625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21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大学生玩家体验 AI 参与创作的游戏时，对游戏中的 AI 使用有怎样的感受？他们是否能够感知 AI 参与、是否在意，并依据什么评价作品？哪些条件会影响他们继续游玩、关注、推荐、提供反馈或付费的意愿？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32BDEB42-F853-4308-AEA4-BE2F01082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核心问题逐字采用最终报告原文</a:t>
            </a:r>
          </a:p>
        </p:txBody>
      </p:sp>
    </p:spTree>
    <p:extLst>
      <p:ext uri="{BB962C8B-B14F-4D97-AF65-F5344CB8AC3E}">
        <p14:creationId xmlns:p14="http://schemas.microsoft.com/office/powerpoint/2010/main" val="113441143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BAE0C2D0-FE63-41B7-A73F-944880EB5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852832D-B330-408A-A407-3FFAB2BBE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研究设计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36EAAC59-B1B9-4D1C-A78F-54A35E703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7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H5</a:t>
            </a:r>
            <a:r>
              <a:rPr sz="27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问卷入口负责分流，定量、开放回答和访谈承担不同证据任务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294550D4-080D-46B5-BFD5-49788E787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0D6C7066-A67E-41C7-8607-54CA49462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06</a:t>
            </a:r>
          </a:p>
        </p:txBody>
      </p:sp>
      <p:pic>
        <p:nvPicPr>
          <p:cNvPr id="35" name="图片 3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767d24f038406d"/>
          <a:srcRect xmlns:a="http://schemas.openxmlformats.org/drawingml/2006/main" l="0" t="3048" r="0" b="304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466850"/>
            <a:ext cx="5810250" cy="4000500"/>
          </a:xfrm>
          <a:prstGeom xmlns:a="http://schemas.openxmlformats.org/drawingml/2006/main" prst="rect">
            <a:avLst/>
          </a:prstGeom>
        </p:spPr>
      </p:pic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60E17184-4DF9-432D-82AB-1D97E750F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5810250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0D9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DE78E3D-0355-4684-A0A9-1D52BC635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14668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材料如何进入分析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154EF36F-9CDE-4AE1-83B2-21194DBEC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1943100"/>
            <a:ext cx="857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5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117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62ED4469-072E-4CAE-938F-E3B290331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4003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问卷</a:t>
            </a: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导出</a:t>
            </a: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（腾讯问卷与</a:t>
            </a: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h5</a:t>
            </a: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合并）</a:t>
            </a:r>
          </a:p>
        </p:txBody>
      </p:sp>
      <p:sp>
        <p:nvSpPr>
          <p:cNvPr id="11" name="右箭头 10">
            <a:extLst xmlns:a="http://schemas.openxmlformats.org/drawingml/2006/main">
              <a:ext uri="{FF2B5EF4-FFF2-40B4-BE49-F238E27FC236}">
                <a16:creationId xmlns:a16="http://schemas.microsoft.com/office/drawing/2014/main" id="{9C26EDDC-6FA8-4319-B1E9-ACBF42F5A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2095500"/>
            <a:ext cx="5524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0E0DD90A-AC67-4980-BB60-19F726D9F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943100"/>
            <a:ext cx="857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5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115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9BF21CA1-0FD1-4068-965E-DD146DE31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4003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可用记录</a:t>
            </a:r>
          </a:p>
        </p:txBody>
      </p:sp>
      <p:sp>
        <p:nvSpPr>
          <p:cNvPr id="14" name="右箭头 13">
            <a:extLst xmlns:a="http://schemas.openxmlformats.org/drawingml/2006/main">
              <a:ext uri="{FF2B5EF4-FFF2-40B4-BE49-F238E27FC236}">
                <a16:creationId xmlns:a16="http://schemas.microsoft.com/office/drawing/2014/main" id="{588606E5-6BF8-4459-B2B1-446948839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095500"/>
            <a:ext cx="552450" cy="1905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75277F96-8C3A-49B9-880D-5A777EE14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1943100"/>
            <a:ext cx="857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5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69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50E79921-0513-4035-8B6F-8E786AA9B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400300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大学生主样本</a:t>
            </a:r>
          </a:p>
        </p:txBody>
      </p:sp>
      <p:sp>
        <p:nvSpPr>
          <p:cNvPr id="17" name="直接连接符 16">
            <a:extLst xmlns:a="http://schemas.openxmlformats.org/drawingml/2006/main">
              <a:ext uri="{FF2B5EF4-FFF2-40B4-BE49-F238E27FC236}">
                <a16:creationId xmlns:a16="http://schemas.microsoft.com/office/drawing/2014/main" id="{1AA48926-E4E5-4F82-A7AF-957CD6D2C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800350"/>
            <a:ext cx="4619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9AA4CDB4-D28A-4144-9F47-C575C258E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048000"/>
            <a:ext cx="1000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定量题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D3EABF2-4814-4514-AD76-CC9E6DF8E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048000"/>
            <a:ext cx="3381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描述当前材料中的现象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5FDFD35B-0825-4618-AA1C-6EA612FA6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476625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开放回答/访谈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926798F5-AE65-4145-AAB3-1521805ED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47662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解释部分任务和评价过程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CD480B44-C890-4B04-AB7A-62C577D51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905250"/>
            <a:ext cx="1000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桌面研究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FE7C6E32-4887-413D-8F15-1FE2E96A5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905250"/>
            <a:ext cx="3381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提供背景与初始假设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081AA31E-9322-4380-98DF-EA69C3553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438650"/>
            <a:ext cx="462915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C3FDB219-8101-4EFB-8197-7B0466D91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629150"/>
            <a:ext cx="41719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15  Codex主要使用者    6  平台创作记录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6  相关作品实际体验者    5  访谈对象</a:t>
            </a: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49541DFD-369D-4D7F-A8C5-899643EDD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5219700"/>
            <a:ext cx="417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0">
                <a:solidFill>
                  <a:srgbClr val="C65A47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0">
                <a:solidFill>
                  <a:srgbClr val="C65A47"/>
                </a:solidFill>
                <a:latin typeface="微软雅黑"/>
                <a:ea typeface="微软雅黑"/>
                <a:cs typeface="微软雅黑"/>
              </a:rPr>
              <a:t>分别依据不同的使用或体验经历形成</a:t>
            </a: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F370FDB5-0B14-45EC-AB39-C9393170C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画像化分流用于参与反馈和题库分流，不是人格测量</a:t>
            </a:r>
          </a:p>
        </p:txBody>
      </p:sp>
    </p:spTree>
    <p:extLst>
      <p:ext uri="{BB962C8B-B14F-4D97-AF65-F5344CB8AC3E}">
        <p14:creationId xmlns:p14="http://schemas.microsoft.com/office/powerpoint/2010/main" val="51733095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063DC99-5EC7-4278-9E1D-401735E2A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0DBB5098-63F3-471C-903F-20674C1F1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CODEX · 材料起点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C9BDF91-6745-4825-9963-324579E7D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70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本章用问卷定位现象，用三个项目案例解释程序结果如何进入项目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82DABA0F-93BB-4700-B43A-E0E7D9AAD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7A03E76-1397-4FAA-8094-74B47CACB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07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6A384ED-B79F-4459-9AAF-2B48F0024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76400"/>
            <a:ext cx="1524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54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54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15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57F526C2-DBE7-4C11-BCFB-DA7F2D560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717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名 Codex 主要使用者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F19DF6E9-AFED-4282-84D6-86CF84E54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09900"/>
            <a:ext cx="342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15名以Codex为主要工具并完整回答程序协作问题，构成本节的核心样本</a:t>
            </a: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。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回答任务进入、作用评价、生成后处理和项目接入</a:t>
            </a:r>
          </a:p>
        </p:txBody>
      </p:sp>
      <p:sp>
        <p:nvSpPr>
          <p:cNvPr id="9" name="直接连接符 8">
            <a:extLst xmlns:a="http://schemas.openxmlformats.org/drawingml/2006/main">
              <a:ext uri="{FF2B5EF4-FFF2-40B4-BE49-F238E27FC236}">
                <a16:creationId xmlns:a16="http://schemas.microsoft.com/office/drawing/2014/main" id="{E60E5ECE-F53D-49C7-BDB6-666504533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571625"/>
            <a:ext cx="0" cy="3524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5CF3B25D-1AAA-4E8F-AF2D-A7B979307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6954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开发者 A / B / C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3996B407-E0E6-4C88-8CD6-3007D5061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209800"/>
            <a:ext cx="3429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48小时 Unreal 限时开发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多个 Unity 短期演示项目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Godot 限时作品与长期沙盒项目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E9FB0462-24C2-4ABB-B73F-C930EDF24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657600"/>
            <a:ext cx="3333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三份访谈用于还原任务拆分、运行检查、玩法调整和目录控制。</a:t>
            </a:r>
          </a:p>
        </p:txBody>
      </p:sp>
      <p:sp>
        <p:nvSpPr>
          <p:cNvPr id="13" name="直接连接符 12">
            <a:extLst xmlns:a="http://schemas.openxmlformats.org/drawingml/2006/main">
              <a:ext uri="{FF2B5EF4-FFF2-40B4-BE49-F238E27FC236}">
                <a16:creationId xmlns:a16="http://schemas.microsoft.com/office/drawing/2014/main" id="{291A2EBE-7D10-44EB-8175-CBBE89DB1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571625"/>
            <a:ext cx="0" cy="3524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C07FB888-C774-4C7A-B27A-4BB4319C5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16954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1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6 名已毕业用户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F49AC7D9-924E-4E52-9F9E-505824349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209800"/>
            <a:ext cx="21907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3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完成相同问题，只用于补充观察大学生材料中出现的协作过程。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738DDD39-9F0E-438B-BC3F-35079985F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752850"/>
            <a:ext cx="2190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125" b="0">
                <a:solidFill>
                  <a:srgbClr val="C65A47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0">
                <a:solidFill>
                  <a:srgbClr val="C65A47"/>
                </a:solidFill>
                <a:latin typeface="微软雅黑"/>
                <a:ea typeface="微软雅黑"/>
                <a:cs typeface="微软雅黑"/>
              </a:rPr>
              <a:t>不与15名大学生核心样本合并计算</a:t>
            </a:r>
            <a:r>
              <a:rPr sz="1125" b="0">
                <a:solidFill>
                  <a:srgbClr val="C65A47"/>
                </a:solidFill>
                <a:latin typeface="微软雅黑"/>
                <a:ea typeface="微软雅黑"/>
                <a:cs typeface="微软雅黑"/>
              </a:rPr>
              <a:t>，作为文末</a:t>
            </a:r>
            <a:r>
              <a:rPr sz="1125" b="0">
                <a:solidFill>
                  <a:srgbClr val="C65A47"/>
                </a:solidFill>
                <a:latin typeface="微软雅黑"/>
                <a:ea typeface="微软雅黑"/>
                <a:cs typeface="微软雅黑"/>
              </a:rPr>
              <a:t>补充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2C42FCA2-3DAE-437B-8C59-3C52193E6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429250"/>
            <a:ext cx="1052512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D64625B3-96D1-4981-BE00-8C5E033AA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581650"/>
            <a:ext cx="990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1">
                <a:solidFill>
                  <a:srgbClr val="174D8C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174D8C"/>
                </a:solidFill>
                <a:latin typeface="微软雅黑"/>
                <a:ea typeface="微软雅黑"/>
                <a:cs typeface="微软雅黑"/>
              </a:rPr>
              <a:t>材料链条：问卷现象 → 开放回答与访谈过程 → Codex对象结论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532E0196-81C0-4021-9B18-A70389E64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</a:p>
        </p:txBody>
      </p:sp>
    </p:spTree>
    <p:extLst>
      <p:ext uri="{BB962C8B-B14F-4D97-AF65-F5344CB8AC3E}">
        <p14:creationId xmlns:p14="http://schemas.microsoft.com/office/powerpoint/2010/main" val="151728334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D7A2163A-46FD-4EF0-94B3-DE2DD0D0E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00928C68-E51E-4AF8-9106-A1F529FF8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CODEX · 推理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ECC46527-8580-45AC-8DA7-3AB38C725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速度认可、能力补足与质量分化同时出现，诉求不是单一“替代能力”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9E80520E-BF62-49FF-B634-F1E2B65F6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738ECBA-06CB-4825-8F40-3D42C8243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08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9610C0B-3B0B-4886-8077-1CFD6F41A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049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Codex进入什么任务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6544250D-CCE6-4AC5-A8BF-0924D88AD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812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代码生成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7580E725-37F7-4880-814C-8E46CA4DE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4790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13 / 15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2B918B65-E1A9-4BAD-B929-714E770AB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9812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需求拆解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635E3095-794A-4AAC-A570-B5E812352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12 / 15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A4814EF7-F2F8-4D9E-9455-C8C08B667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956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已有代码修改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B6A6E72C-C85C-415A-85CA-8A2782CA2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6230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11 / 15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C5775BC7-470D-427C-B6C7-DB515D8C3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8956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调试错误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FBC72F4-E2D1-45D5-9638-786CA0DFD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16230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10 / 15</a:t>
            </a:r>
          </a:p>
        </p:txBody>
      </p:sp>
      <p:sp>
        <p:nvSpPr>
          <p:cNvPr id="15" name="直接连接符 14">
            <a:extLst xmlns:a="http://schemas.openxmlformats.org/drawingml/2006/main">
              <a:ext uri="{FF2B5EF4-FFF2-40B4-BE49-F238E27FC236}">
                <a16:creationId xmlns:a16="http://schemas.microsoft.com/office/drawing/2014/main" id="{B30C0C0C-8927-4108-87F7-2123C5176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504950"/>
            <a:ext cx="0" cy="41529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3E7EC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0EE0B11D-3D77-4588-B3B5-2FA213BC6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5049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作用评价怎样分化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DDA5F2A5-9DC9-4BA5-B2C4-04D124B4E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038350"/>
            <a:ext cx="904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1">
                <a:solidFill>
                  <a:srgbClr val="2F73D9"/>
                </a:solidFill>
                <a:latin typeface="微软雅黑"/>
                <a:ea typeface="微软雅黑"/>
                <a:cs typeface="微软雅黑"/>
              </a:rPr>
              <a:t>14人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FB3262D9-77BE-427C-A78B-93A98C02F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057400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提高速度、减少重复劳动均给4—5分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D69E27FC-17E7-439D-AE0D-0AD728EFD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781300"/>
            <a:ext cx="904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1">
                <a:solidFill>
                  <a:srgbClr val="2C8B70"/>
                </a:solidFill>
                <a:latin typeface="微软雅黑"/>
                <a:ea typeface="微软雅黑"/>
                <a:cs typeface="微软雅黑"/>
              </a:rPr>
              <a:t>11人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B0B91D52-A2E5-4076-9F9D-1F4F75BDB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800350"/>
            <a:ext cx="2857500" cy="4108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认为提高已有能力与补足不足对应不同任务</a:t>
            </a: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能力补足给4—5分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57A4C00D-3E57-47B1-A0F0-F2B6BC134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505200"/>
            <a:ext cx="114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defRPr>
            </a:pPr>
            <a:r>
              <a:rPr sz="1950" b="1">
                <a:solidFill>
                  <a:srgbClr val="E8A04B"/>
                </a:solidFill>
                <a:latin typeface="微软雅黑"/>
                <a:ea typeface="微软雅黑"/>
                <a:cs typeface="微软雅黑"/>
              </a:rPr>
              <a:t>5 / 5 / 5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86F2F478-802C-4D8B-A5C4-320395F39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524250"/>
            <a:ext cx="2714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代码质量评价在低、中、高三档各5人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21F1733D-16D0-4FBD-90A6-203BE2189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1675" y="4293235"/>
            <a:ext cx="3790950" cy="1279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提高开发速度和减少重复劳动是评价最集中的两项作用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而当前样本用户对代码质量的评价存在</a:t>
            </a: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分化，不过</a:t>
            </a: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即使5名代码质量低评价者也全部高度评价速度，其中4人的产出仍有大部分进入项目</a:t>
            </a:r>
          </a:p>
        </p:txBody>
      </p:sp>
      <p:sp>
        <p:nvSpPr>
          <p:cNvPr id="24" name="圆角矩形 23">
            <a:extLst xmlns:a="http://schemas.openxmlformats.org/drawingml/2006/main">
              <a:ext uri="{FF2B5EF4-FFF2-40B4-BE49-F238E27FC236}">
                <a16:creationId xmlns:a16="http://schemas.microsoft.com/office/drawing/2014/main" id="{2CE9A725-154B-45FD-A293-267975D19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1504950"/>
            <a:ext cx="2952750" cy="1847850"/>
          </a:xfrm>
          <a:prstGeom xmlns:a="http://schemas.openxmlformats.org/drawingml/2006/main" prst="roundRect">
            <a:avLst>
              <a:gd name="adj" fmla="val 257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838FB9D8-412C-4A98-B450-435E7B2B7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1504950"/>
            <a:ext cx="57150" cy="1847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3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3578FF0D-2238-45EF-9537-FCB74309F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725" y="1676400"/>
            <a:ext cx="249555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7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“先让它只理解当前的架构并限制它过度设计……最后我自己测试能够在当前项目里运行并无Bug即可。”</a:t>
            </a: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DE3F5E5D-E3AA-49B6-87C1-49E0C77C1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725" y="3067050"/>
            <a:ext cx="2495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开放文本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|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大学生用户｜样本 dc9ec0cc</a:t>
            </a:r>
          </a:p>
        </p:txBody>
      </p:sp>
      <p:sp>
        <p:nvSpPr>
          <p:cNvPr id="28" name="圆角矩形 27">
            <a:extLst xmlns:a="http://schemas.openxmlformats.org/drawingml/2006/main">
              <a:ext uri="{FF2B5EF4-FFF2-40B4-BE49-F238E27FC236}">
                <a16:creationId xmlns:a16="http://schemas.microsoft.com/office/drawing/2014/main" id="{8E6C0FFE-3D6B-41CD-8591-4BE4190CA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562350"/>
            <a:ext cx="2952750" cy="1847850"/>
          </a:xfrm>
          <a:prstGeom xmlns:a="http://schemas.openxmlformats.org/drawingml/2006/main" prst="roundRect">
            <a:avLst>
              <a:gd name="adj" fmla="val 2577"/>
            </a:avLst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533B0CED-A9FF-4D00-8BE1-02E8CCEA0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562350"/>
            <a:ext cx="57150" cy="1847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B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C17EAAE6-6F2B-4CA0-B55B-CE8B55A1F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725" y="3733800"/>
            <a:ext cx="249555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7000"/>
              </a:lnSpc>
              <a:buNone/>
              <a:def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“先把需求给AI写出原型，验证产出内容与需求无偏差后，会自己或AI辅助阅读源码理解逻辑链路。”</a:t>
            </a: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99BAFBD4-1FF7-4B84-948A-1208040F7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725" y="5124450"/>
            <a:ext cx="2495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开放文本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|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大学生用户｜样本 8604f26f</a:t>
            </a: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1108C78F-8226-4FAC-BA59-8E9D80FCD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defRPr>
            </a:pP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多选题只描述任务进入范围；开放回答解释用户如何继续处理结果</a:t>
            </a:r>
            <a:r>
              <a:rPr sz="825" b="0">
                <a:solidFill>
                  <a:srgbClr val="8B95A5"/>
                </a:solidFill>
                <a:latin typeface="微软雅黑"/>
                <a:ea typeface="微软雅黑"/>
                <a:cs typeface="微软雅黑"/>
              </a:rPr>
              <a:t>。代码质量提升评价较低与速度认可、持续使用和项目接入同时出现</a:t>
            </a: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816F1C68-DAF9-4301-8417-11AAA4DDC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425" y="4293235"/>
            <a:ext cx="3660775" cy="1279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1</a:t>
            </a:r>
            <a:r>
              <a:rPr sz="1275" b="0">
                <a:solidFill>
                  <a:srgbClr val="596579"/>
                </a:solidFill>
                <a:latin typeface="微软雅黑"/>
                <a:ea typeface="微软雅黑"/>
                <a:cs typeface="微软雅黑"/>
              </a:rPr>
              <a:t>4/15会阅读后小幅修改，10/15会运行测试；11/15表示大部分产出进入项目。</a:t>
            </a:r>
          </a:p>
        </p:txBody>
      </p:sp>
    </p:spTree>
    <p:extLst>
      <p:ext uri="{BB962C8B-B14F-4D97-AF65-F5344CB8AC3E}">
        <p14:creationId xmlns:p14="http://schemas.microsoft.com/office/powerpoint/2010/main" val="131426331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2026-08-05T01:52:06.8480000Z</dcterms:created>
  <dcterms:modified xsi:type="dcterms:W3CDTF">2026-08-05T01:52:06.8490000Z</dcterms:modified>
</coreProperties>
</file>